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60" r:id="rId5"/>
    <p:sldId id="261" r:id="rId6"/>
    <p:sldId id="267" r:id="rId7"/>
    <p:sldId id="268" r:id="rId8"/>
    <p:sldId id="269" r:id="rId9"/>
    <p:sldId id="270" r:id="rId10"/>
    <p:sldId id="274" r:id="rId11"/>
    <p:sldId id="275" r:id="rId12"/>
    <p:sldId id="262" r:id="rId13"/>
    <p:sldId id="263" r:id="rId14"/>
    <p:sldId id="265" r:id="rId15"/>
    <p:sldId id="264" r:id="rId16"/>
    <p:sldId id="271"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24" autoAdjust="0"/>
  </p:normalViewPr>
  <p:slideViewPr>
    <p:cSldViewPr snapToGrid="0">
      <p:cViewPr varScale="1">
        <p:scale>
          <a:sx n="70" d="100"/>
          <a:sy n="70"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B8E20-9382-472C-83E5-80B1F1F69523}" type="datetimeFigureOut">
              <a:rPr kumimoji="1" lang="ja-JP" altLang="en-US" smtClean="0"/>
              <a:t>2021/10/29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81B46-2A15-481F-8BF4-EAF89E6CB3C3}" type="slidenum">
              <a:rPr kumimoji="1" lang="ja-JP" altLang="en-US" smtClean="0"/>
              <a:t>‹#›</a:t>
            </a:fld>
            <a:endParaRPr kumimoji="1" lang="ja-JP" altLang="en-US"/>
          </a:p>
        </p:txBody>
      </p:sp>
    </p:spTree>
    <p:extLst>
      <p:ext uri="{BB962C8B-B14F-4D97-AF65-F5344CB8AC3E}">
        <p14:creationId xmlns:p14="http://schemas.microsoft.com/office/powerpoint/2010/main" val="2415242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モンドヴィ＝現ドレアン　カミュの兄＝リュシアン　ベルクール＝現ベルイズダッド</a:t>
            </a:r>
            <a:endParaRPr kumimoji="1" lang="ja-JP" altLang="en-US" dirty="0"/>
          </a:p>
        </p:txBody>
      </p:sp>
      <p:sp>
        <p:nvSpPr>
          <p:cNvPr id="4" name="スライド番号プレースホルダー 3"/>
          <p:cNvSpPr>
            <a:spLocks noGrp="1"/>
          </p:cNvSpPr>
          <p:nvPr>
            <p:ph type="sldNum" sz="quarter" idx="10"/>
          </p:nvPr>
        </p:nvSpPr>
        <p:spPr/>
        <p:txBody>
          <a:bodyPr/>
          <a:lstStyle/>
          <a:p>
            <a:fld id="{C1781B46-2A15-481F-8BF4-EAF89E6CB3C3}" type="slidenum">
              <a:rPr kumimoji="1" lang="ja-JP" altLang="en-US" smtClean="0"/>
              <a:t>2</a:t>
            </a:fld>
            <a:endParaRPr kumimoji="1" lang="ja-JP" altLang="en-US"/>
          </a:p>
        </p:txBody>
      </p:sp>
    </p:spTree>
    <p:extLst>
      <p:ext uri="{BB962C8B-B14F-4D97-AF65-F5344CB8AC3E}">
        <p14:creationId xmlns:p14="http://schemas.microsoft.com/office/powerpoint/2010/main" val="342110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引用「カビリーの悲惨」「チパザでの結婚」「裏と表」</a:t>
            </a:r>
            <a:endParaRPr kumimoji="1" lang="ja-JP" altLang="en-US" dirty="0"/>
          </a:p>
        </p:txBody>
      </p:sp>
      <p:sp>
        <p:nvSpPr>
          <p:cNvPr id="4" name="スライド番号プレースホルダー 3"/>
          <p:cNvSpPr>
            <a:spLocks noGrp="1"/>
          </p:cNvSpPr>
          <p:nvPr>
            <p:ph type="sldNum" sz="quarter" idx="10"/>
          </p:nvPr>
        </p:nvSpPr>
        <p:spPr/>
        <p:txBody>
          <a:bodyPr/>
          <a:lstStyle/>
          <a:p>
            <a:fld id="{C1781B46-2A15-481F-8BF4-EAF89E6CB3C3}" type="slidenum">
              <a:rPr kumimoji="1" lang="ja-JP" altLang="en-US" smtClean="0"/>
              <a:t>3</a:t>
            </a:fld>
            <a:endParaRPr kumimoji="1" lang="ja-JP" altLang="en-US"/>
          </a:p>
        </p:txBody>
      </p:sp>
    </p:spTree>
    <p:extLst>
      <p:ext uri="{BB962C8B-B14F-4D97-AF65-F5344CB8AC3E}">
        <p14:creationId xmlns:p14="http://schemas.microsoft.com/office/powerpoint/2010/main" val="343022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引用；アッバス　ディブ　マムリ</a:t>
            </a:r>
            <a:endParaRPr kumimoji="1" lang="ja-JP" altLang="en-US" dirty="0"/>
          </a:p>
        </p:txBody>
      </p:sp>
      <p:sp>
        <p:nvSpPr>
          <p:cNvPr id="4" name="スライド番号プレースホルダー 3"/>
          <p:cNvSpPr>
            <a:spLocks noGrp="1"/>
          </p:cNvSpPr>
          <p:nvPr>
            <p:ph type="sldNum" sz="quarter" idx="10"/>
          </p:nvPr>
        </p:nvSpPr>
        <p:spPr/>
        <p:txBody>
          <a:bodyPr/>
          <a:lstStyle/>
          <a:p>
            <a:fld id="{C1781B46-2A15-481F-8BF4-EAF89E6CB3C3}" type="slidenum">
              <a:rPr kumimoji="1" lang="ja-JP" altLang="en-US" smtClean="0"/>
              <a:t>7</a:t>
            </a:fld>
            <a:endParaRPr kumimoji="1" lang="ja-JP" altLang="en-US"/>
          </a:p>
        </p:txBody>
      </p:sp>
    </p:spTree>
    <p:extLst>
      <p:ext uri="{BB962C8B-B14F-4D97-AF65-F5344CB8AC3E}">
        <p14:creationId xmlns:p14="http://schemas.microsoft.com/office/powerpoint/2010/main" val="380567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仏領インドシナ地域は日本軍の進駐により、大戦中フランスの影響力が一時的に排除されていた。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1781B46-2A15-481F-8BF4-EAF89E6CB3C3}" type="slidenum">
              <a:rPr kumimoji="1" lang="ja-JP" altLang="en-US" smtClean="0"/>
              <a:t>9</a:t>
            </a:fld>
            <a:endParaRPr kumimoji="1" lang="ja-JP" altLang="en-US"/>
          </a:p>
        </p:txBody>
      </p:sp>
    </p:spTree>
    <p:extLst>
      <p:ext uri="{BB962C8B-B14F-4D97-AF65-F5344CB8AC3E}">
        <p14:creationId xmlns:p14="http://schemas.microsoft.com/office/powerpoint/2010/main" val="76865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2018</a:t>
            </a:r>
            <a:r>
              <a:rPr kumimoji="1" lang="ja-JP" altLang="en-US" dirty="0" smtClean="0"/>
              <a:t>年　パリに「カテブ・ヤシン」公園</a:t>
            </a:r>
            <a:endParaRPr kumimoji="1" lang="ja-JP" altLang="en-US" dirty="0"/>
          </a:p>
        </p:txBody>
      </p:sp>
      <p:sp>
        <p:nvSpPr>
          <p:cNvPr id="4" name="スライド番号プレースホルダー 3"/>
          <p:cNvSpPr>
            <a:spLocks noGrp="1"/>
          </p:cNvSpPr>
          <p:nvPr>
            <p:ph type="sldNum" sz="quarter" idx="10"/>
          </p:nvPr>
        </p:nvSpPr>
        <p:spPr/>
        <p:txBody>
          <a:bodyPr/>
          <a:lstStyle/>
          <a:p>
            <a:fld id="{C1781B46-2A15-481F-8BF4-EAF89E6CB3C3}" type="slidenum">
              <a:rPr kumimoji="1" lang="ja-JP" altLang="en-US" smtClean="0"/>
              <a:t>10</a:t>
            </a:fld>
            <a:endParaRPr kumimoji="1" lang="ja-JP" altLang="en-US"/>
          </a:p>
        </p:txBody>
      </p:sp>
    </p:spTree>
    <p:extLst>
      <p:ext uri="{BB962C8B-B14F-4D97-AF65-F5344CB8AC3E}">
        <p14:creationId xmlns:p14="http://schemas.microsoft.com/office/powerpoint/2010/main" val="235555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4486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145272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417208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63154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329979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323449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67204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87842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111030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615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07554C-3576-4C61-9942-FD0411F4F12D}" type="datetimeFigureOut">
              <a:rPr kumimoji="1" lang="ja-JP" altLang="en-US" smtClean="0"/>
              <a:t>2021/10/29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393926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107554C-3576-4C61-9942-FD0411F4F12D}" type="datetimeFigureOut">
              <a:rPr kumimoji="1" lang="ja-JP" altLang="en-US" smtClean="0"/>
              <a:t>2021/10/29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469F67-23C8-4935-B20D-73AD0F005CA6}" type="slidenum">
              <a:rPr kumimoji="1" lang="ja-JP" altLang="en-US" smtClean="0"/>
              <a:t>‹#›</a:t>
            </a:fld>
            <a:endParaRPr kumimoji="1" lang="ja-JP" altLang="en-US"/>
          </a:p>
        </p:txBody>
      </p:sp>
    </p:spTree>
    <p:extLst>
      <p:ext uri="{BB962C8B-B14F-4D97-AF65-F5344CB8AC3E}">
        <p14:creationId xmlns:p14="http://schemas.microsoft.com/office/powerpoint/2010/main" val="4196240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sz="4800" dirty="0" smtClean="0">
                <a:solidFill>
                  <a:srgbClr val="002060"/>
                </a:solidFill>
                <a:effectLst>
                  <a:outerShdw blurRad="38100" dist="38100" dir="2700000" algn="tl">
                    <a:srgbClr val="000000">
                      <a:alpha val="43137"/>
                    </a:srgbClr>
                  </a:outerShdw>
                </a:effectLst>
              </a:rPr>
              <a:t>アルベール・カミュの</a:t>
            </a:r>
            <a:r>
              <a:rPr kumimoji="1" lang="ja-JP" altLang="en-US" sz="4800" dirty="0" smtClean="0">
                <a:solidFill>
                  <a:srgbClr val="002060"/>
                </a:solidFill>
                <a:effectLst>
                  <a:outerShdw blurRad="38100" dist="38100" dir="2700000" algn="tl">
                    <a:srgbClr val="000000">
                      <a:alpha val="43137"/>
                    </a:srgbClr>
                  </a:outerShdw>
                </a:effectLst>
              </a:rPr>
              <a:t>アルジェリア、</a:t>
            </a:r>
            <a:r>
              <a:rPr kumimoji="1" lang="en-US" altLang="ja-JP" sz="4800" dirty="0" smtClean="0">
                <a:solidFill>
                  <a:srgbClr val="002060"/>
                </a:solidFill>
                <a:effectLst>
                  <a:outerShdw blurRad="38100" dist="38100" dir="2700000" algn="tl">
                    <a:srgbClr val="000000">
                      <a:alpha val="43137"/>
                    </a:srgbClr>
                  </a:outerShdw>
                </a:effectLst>
              </a:rPr>
              <a:t/>
            </a:r>
            <a:br>
              <a:rPr kumimoji="1" lang="en-US" altLang="ja-JP" sz="4800" dirty="0" smtClean="0">
                <a:solidFill>
                  <a:srgbClr val="002060"/>
                </a:solidFill>
                <a:effectLst>
                  <a:outerShdw blurRad="38100" dist="38100" dir="2700000" algn="tl">
                    <a:srgbClr val="000000">
                      <a:alpha val="43137"/>
                    </a:srgbClr>
                  </a:outerShdw>
                </a:effectLst>
              </a:rPr>
            </a:br>
            <a:r>
              <a:rPr kumimoji="1" lang="ja-JP" altLang="en-US" sz="4800" dirty="0" smtClean="0">
                <a:solidFill>
                  <a:srgbClr val="002060"/>
                </a:solidFill>
                <a:effectLst>
                  <a:outerShdw blurRad="38100" dist="38100" dir="2700000" algn="tl">
                    <a:srgbClr val="000000">
                      <a:alpha val="43137"/>
                    </a:srgbClr>
                  </a:outerShdw>
                </a:effectLst>
              </a:rPr>
              <a:t>そして日本</a:t>
            </a:r>
            <a:r>
              <a:rPr kumimoji="1" lang="en-US" altLang="ja-JP" sz="4800" dirty="0" smtClean="0"/>
              <a:t/>
            </a:r>
            <a:br>
              <a:rPr kumimoji="1" lang="en-US" altLang="ja-JP" sz="4800" dirty="0" smtClean="0"/>
            </a:br>
            <a:endParaRPr kumimoji="1" lang="ja-JP" altLang="en-US" sz="4800" dirty="0"/>
          </a:p>
        </p:txBody>
      </p:sp>
      <p:sp>
        <p:nvSpPr>
          <p:cNvPr id="3" name="サブタイトル 2"/>
          <p:cNvSpPr>
            <a:spLocks noGrp="1"/>
          </p:cNvSpPr>
          <p:nvPr>
            <p:ph type="subTitle" idx="1"/>
          </p:nvPr>
        </p:nvSpPr>
        <p:spPr/>
        <p:txBody>
          <a:bodyPr/>
          <a:lstStyle/>
          <a:p>
            <a:pPr algn="r"/>
            <a:r>
              <a:rPr kumimoji="1" lang="en-US" altLang="ja-JP" dirty="0" smtClean="0">
                <a:solidFill>
                  <a:schemeClr val="tx1"/>
                </a:solidFill>
              </a:rPr>
              <a:t>2021</a:t>
            </a:r>
            <a:r>
              <a:rPr kumimoji="1" lang="ja-JP" altLang="en-US" dirty="0" smtClean="0">
                <a:solidFill>
                  <a:schemeClr val="tx1"/>
                </a:solidFill>
              </a:rPr>
              <a:t>年</a:t>
            </a:r>
            <a:r>
              <a:rPr lang="en-US" altLang="ja-JP" dirty="0">
                <a:solidFill>
                  <a:schemeClr val="tx1"/>
                </a:solidFill>
              </a:rPr>
              <a:t>10</a:t>
            </a:r>
            <a:r>
              <a:rPr kumimoji="1" lang="ja-JP" altLang="en-US" dirty="0" smtClean="0">
                <a:solidFill>
                  <a:schemeClr val="tx1"/>
                </a:solidFill>
              </a:rPr>
              <a:t>月</a:t>
            </a:r>
            <a:r>
              <a:rPr lang="en-US" altLang="ja-JP" dirty="0" smtClean="0">
                <a:solidFill>
                  <a:schemeClr val="tx1"/>
                </a:solidFill>
              </a:rPr>
              <a:t>29</a:t>
            </a:r>
            <a:r>
              <a:rPr kumimoji="1" lang="ja-JP" altLang="en-US" dirty="0" smtClean="0">
                <a:solidFill>
                  <a:schemeClr val="tx1"/>
                </a:solidFill>
              </a:rPr>
              <a:t>日</a:t>
            </a:r>
            <a:endParaRPr kumimoji="1" lang="en-US" altLang="ja-JP" dirty="0" smtClean="0">
              <a:solidFill>
                <a:schemeClr val="tx1"/>
              </a:solidFill>
            </a:endParaRPr>
          </a:p>
          <a:p>
            <a:pPr algn="r"/>
            <a:r>
              <a:rPr lang="ja-JP" altLang="en-US" dirty="0" smtClean="0">
                <a:solidFill>
                  <a:schemeClr val="tx1"/>
                </a:solidFill>
              </a:rPr>
              <a:t>伊藤忠商事アルジェ事務所所長補佐</a:t>
            </a:r>
            <a:r>
              <a:rPr lang="ja-JP" altLang="en-US" dirty="0" smtClean="0">
                <a:solidFill>
                  <a:schemeClr val="tx1"/>
                </a:solidFill>
              </a:rPr>
              <a:t>　茨木博史</a:t>
            </a:r>
            <a:endParaRPr kumimoji="1" lang="ja-JP" altLang="en-US" dirty="0">
              <a:solidFill>
                <a:schemeClr val="tx1"/>
              </a:solidFill>
            </a:endParaRPr>
          </a:p>
        </p:txBody>
      </p:sp>
    </p:spTree>
    <p:extLst>
      <p:ext uri="{BB962C8B-B14F-4D97-AF65-F5344CB8AC3E}">
        <p14:creationId xmlns:p14="http://schemas.microsoft.com/office/powerpoint/2010/main" val="2995217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2060"/>
                </a:solidFill>
              </a:rPr>
              <a:t>被植民者によ</a:t>
            </a:r>
            <a:r>
              <a:rPr lang="ja-JP" altLang="en-US" dirty="0">
                <a:solidFill>
                  <a:srgbClr val="002060"/>
                </a:solidFill>
              </a:rPr>
              <a:t>る</a:t>
            </a:r>
            <a:r>
              <a:rPr lang="ja-JP" altLang="en-US" dirty="0" smtClean="0">
                <a:solidFill>
                  <a:srgbClr val="002060"/>
                </a:solidFill>
              </a:rPr>
              <a:t>文学の台頭</a:t>
            </a:r>
            <a:endParaRPr kumimoji="1" lang="ja-JP" altLang="en-US" dirty="0">
              <a:solidFill>
                <a:srgbClr val="002060"/>
              </a:solidFill>
            </a:endParaRPr>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smtClean="0"/>
              <a:t>独立運動の高揚と軌を一にして、植民地各地で被植民者による本格的な文学が続々登場。</a:t>
            </a:r>
            <a:endParaRPr lang="en-US" altLang="ja-JP" sz="2400" dirty="0" smtClean="0"/>
          </a:p>
          <a:p>
            <a:pPr marL="0" indent="0">
              <a:buNone/>
            </a:pPr>
            <a:endParaRPr kumimoji="1" lang="en-US" altLang="ja-JP" sz="2400" dirty="0"/>
          </a:p>
          <a:p>
            <a:pPr marL="0" indent="0">
              <a:buNone/>
            </a:pPr>
            <a:r>
              <a:rPr lang="en-US" altLang="ja-JP" sz="2400" dirty="0" smtClean="0"/>
              <a:t>1950</a:t>
            </a:r>
            <a:r>
              <a:rPr lang="ja-JP" altLang="en-US" sz="2400" dirty="0" smtClean="0"/>
              <a:t>年　ムールード・フェラウン</a:t>
            </a:r>
            <a:r>
              <a:rPr lang="en-US" altLang="ja-JP" sz="2400" dirty="0" smtClean="0">
                <a:solidFill>
                  <a:srgbClr val="002060"/>
                </a:solidFill>
              </a:rPr>
              <a:t>『</a:t>
            </a:r>
            <a:r>
              <a:rPr lang="ja-JP" altLang="en-US" sz="2400" dirty="0" smtClean="0">
                <a:solidFill>
                  <a:srgbClr val="002060"/>
                </a:solidFill>
              </a:rPr>
              <a:t>貧者の息子</a:t>
            </a:r>
            <a:r>
              <a:rPr lang="en-US" altLang="ja-JP" sz="2400" dirty="0" smtClean="0">
                <a:solidFill>
                  <a:srgbClr val="002060"/>
                </a:solidFill>
              </a:rPr>
              <a:t>』(</a:t>
            </a:r>
            <a:r>
              <a:rPr lang="en-US" altLang="ja-JP" sz="2400" i="1" dirty="0" smtClean="0">
                <a:solidFill>
                  <a:srgbClr val="002060"/>
                </a:solidFill>
              </a:rPr>
              <a:t>Le </a:t>
            </a:r>
            <a:r>
              <a:rPr lang="en-US" altLang="ja-JP" sz="2400" i="1" dirty="0" err="1" smtClean="0">
                <a:solidFill>
                  <a:srgbClr val="002060"/>
                </a:solidFill>
              </a:rPr>
              <a:t>Fils</a:t>
            </a:r>
            <a:r>
              <a:rPr lang="en-US" altLang="ja-JP" sz="2400" i="1" dirty="0" smtClean="0">
                <a:solidFill>
                  <a:srgbClr val="002060"/>
                </a:solidFill>
              </a:rPr>
              <a:t> du </a:t>
            </a:r>
            <a:r>
              <a:rPr lang="en-US" altLang="ja-JP" sz="2400" i="1" dirty="0" err="1" smtClean="0">
                <a:solidFill>
                  <a:srgbClr val="002060"/>
                </a:solidFill>
              </a:rPr>
              <a:t>pauvre</a:t>
            </a:r>
            <a:r>
              <a:rPr lang="en-US" altLang="ja-JP" sz="2400" dirty="0" smtClean="0">
                <a:solidFill>
                  <a:srgbClr val="002060"/>
                </a:solidFill>
              </a:rPr>
              <a:t>)</a:t>
            </a:r>
          </a:p>
          <a:p>
            <a:pPr marL="0" indent="0">
              <a:buNone/>
            </a:pPr>
            <a:r>
              <a:rPr kumimoji="1" lang="en-US" altLang="ja-JP" sz="2400" dirty="0" smtClean="0"/>
              <a:t>1952</a:t>
            </a:r>
            <a:r>
              <a:rPr kumimoji="1" lang="ja-JP" altLang="en-US" sz="2400" dirty="0" smtClean="0"/>
              <a:t>年　モハメド・ディブ</a:t>
            </a:r>
            <a:r>
              <a:rPr kumimoji="1" lang="en-US" altLang="ja-JP" sz="2400" dirty="0" smtClean="0">
                <a:solidFill>
                  <a:srgbClr val="002060"/>
                </a:solidFill>
              </a:rPr>
              <a:t>『</a:t>
            </a:r>
            <a:r>
              <a:rPr kumimoji="1" lang="ja-JP" altLang="en-US" sz="2400" dirty="0" smtClean="0">
                <a:solidFill>
                  <a:srgbClr val="002060"/>
                </a:solidFill>
              </a:rPr>
              <a:t>大きな家</a:t>
            </a:r>
            <a:r>
              <a:rPr kumimoji="1" lang="en-US" altLang="ja-JP" sz="2400" dirty="0" smtClean="0">
                <a:solidFill>
                  <a:srgbClr val="002060"/>
                </a:solidFill>
              </a:rPr>
              <a:t>』(</a:t>
            </a:r>
            <a:r>
              <a:rPr kumimoji="1" lang="en-US" altLang="ja-JP" sz="2400" i="1" dirty="0" smtClean="0">
                <a:solidFill>
                  <a:srgbClr val="002060"/>
                </a:solidFill>
              </a:rPr>
              <a:t>La Grande </a:t>
            </a:r>
            <a:r>
              <a:rPr kumimoji="1" lang="en-US" altLang="ja-JP" sz="2400" i="1" dirty="0" err="1" smtClean="0">
                <a:solidFill>
                  <a:srgbClr val="002060"/>
                </a:solidFill>
              </a:rPr>
              <a:t>maison</a:t>
            </a:r>
            <a:r>
              <a:rPr kumimoji="1" lang="en-US" altLang="ja-JP" sz="2400" dirty="0" smtClean="0">
                <a:solidFill>
                  <a:srgbClr val="002060"/>
                </a:solidFill>
              </a:rPr>
              <a:t>)</a:t>
            </a:r>
            <a:r>
              <a:rPr kumimoji="1" lang="ja-JP" altLang="en-US" sz="2400" dirty="0" smtClean="0"/>
              <a:t>　</a:t>
            </a:r>
            <a:endParaRPr kumimoji="1" lang="en-US" altLang="ja-JP" sz="2400" dirty="0" smtClean="0"/>
          </a:p>
          <a:p>
            <a:pPr marL="0" indent="0">
              <a:buNone/>
            </a:pPr>
            <a:r>
              <a:rPr lang="ja-JP" altLang="en-US" sz="2400" dirty="0"/>
              <a:t>　</a:t>
            </a:r>
            <a:r>
              <a:rPr lang="ja-JP" altLang="en-US" sz="2400" dirty="0" smtClean="0"/>
              <a:t>　　　　 ムールード・マムリ</a:t>
            </a:r>
            <a:r>
              <a:rPr lang="en-US" altLang="ja-JP" sz="2400" dirty="0" smtClean="0">
                <a:solidFill>
                  <a:srgbClr val="002060"/>
                </a:solidFill>
              </a:rPr>
              <a:t>『</a:t>
            </a:r>
            <a:r>
              <a:rPr lang="ja-JP" altLang="en-US" sz="2400" dirty="0" smtClean="0">
                <a:solidFill>
                  <a:srgbClr val="002060"/>
                </a:solidFill>
              </a:rPr>
              <a:t>忘れられた丘</a:t>
            </a:r>
            <a:r>
              <a:rPr lang="en-US" altLang="ja-JP" sz="2400" dirty="0" smtClean="0">
                <a:solidFill>
                  <a:srgbClr val="002060"/>
                </a:solidFill>
              </a:rPr>
              <a:t>』(</a:t>
            </a:r>
            <a:r>
              <a:rPr lang="en-US" altLang="ja-JP" sz="2400" i="1" dirty="0" smtClean="0">
                <a:solidFill>
                  <a:srgbClr val="002060"/>
                </a:solidFill>
              </a:rPr>
              <a:t>La </a:t>
            </a:r>
            <a:r>
              <a:rPr lang="en-US" altLang="ja-JP" sz="2400" i="1" dirty="0" err="1" smtClean="0">
                <a:solidFill>
                  <a:srgbClr val="002060"/>
                </a:solidFill>
              </a:rPr>
              <a:t>Colline</a:t>
            </a:r>
            <a:r>
              <a:rPr lang="en-US" altLang="ja-JP" sz="2400" i="1" dirty="0" smtClean="0">
                <a:solidFill>
                  <a:srgbClr val="002060"/>
                </a:solidFill>
              </a:rPr>
              <a:t> </a:t>
            </a:r>
            <a:r>
              <a:rPr lang="en-US" altLang="ja-JP" sz="2400" i="1" dirty="0" err="1" smtClean="0">
                <a:solidFill>
                  <a:srgbClr val="002060"/>
                </a:solidFill>
              </a:rPr>
              <a:t>oubliée</a:t>
            </a:r>
            <a:r>
              <a:rPr lang="en-US" altLang="ja-JP" sz="2400" dirty="0" smtClean="0">
                <a:solidFill>
                  <a:srgbClr val="002060"/>
                </a:solidFill>
              </a:rPr>
              <a:t>)</a:t>
            </a:r>
          </a:p>
          <a:p>
            <a:pPr marL="0" indent="0">
              <a:buNone/>
            </a:pPr>
            <a:endParaRPr kumimoji="1" lang="en-US" altLang="ja-JP" sz="2400" dirty="0"/>
          </a:p>
          <a:p>
            <a:pPr marL="0" indent="0">
              <a:buNone/>
            </a:pPr>
            <a:r>
              <a:rPr lang="en-US" altLang="ja-JP" sz="2400" dirty="0" smtClean="0"/>
              <a:t>1954</a:t>
            </a:r>
            <a:r>
              <a:rPr lang="ja-JP" altLang="en-US" sz="2400" dirty="0" smtClean="0"/>
              <a:t>年　カテブ・ヤシン</a:t>
            </a:r>
            <a:r>
              <a:rPr lang="en-US" altLang="ja-JP" sz="2400" dirty="0" smtClean="0">
                <a:solidFill>
                  <a:srgbClr val="002060"/>
                </a:solidFill>
              </a:rPr>
              <a:t>『</a:t>
            </a:r>
            <a:r>
              <a:rPr lang="ja-JP" altLang="en-US" sz="2400" dirty="0" smtClean="0">
                <a:solidFill>
                  <a:srgbClr val="002060"/>
                </a:solidFill>
              </a:rPr>
              <a:t>ネジュマ</a:t>
            </a:r>
            <a:r>
              <a:rPr lang="en-US" altLang="ja-JP" sz="2400" dirty="0" smtClean="0">
                <a:solidFill>
                  <a:srgbClr val="002060"/>
                </a:solidFill>
              </a:rPr>
              <a:t>』(</a:t>
            </a:r>
            <a:r>
              <a:rPr lang="en-US" altLang="ja-JP" sz="2400" i="1" dirty="0" err="1" smtClean="0">
                <a:solidFill>
                  <a:srgbClr val="002060"/>
                </a:solidFill>
              </a:rPr>
              <a:t>Nedjema</a:t>
            </a:r>
            <a:r>
              <a:rPr lang="en-US" altLang="ja-JP" sz="2400" dirty="0" smtClean="0">
                <a:solidFill>
                  <a:srgbClr val="002060"/>
                </a:solidFill>
              </a:rPr>
              <a:t>)</a:t>
            </a:r>
            <a:endParaRPr kumimoji="1" lang="ja-JP" altLang="en-US" sz="2400" dirty="0">
              <a:solidFill>
                <a:srgbClr val="002060"/>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26" y="386331"/>
            <a:ext cx="4945608" cy="2884938"/>
          </a:xfrm>
          <a:prstGeom prst="rect">
            <a:avLst/>
          </a:prstGeom>
        </p:spPr>
      </p:pic>
      <p:sp>
        <p:nvSpPr>
          <p:cNvPr id="6" name="テキスト ボックス 5"/>
          <p:cNvSpPr txBox="1"/>
          <p:nvPr/>
        </p:nvSpPr>
        <p:spPr>
          <a:xfrm>
            <a:off x="1971596" y="2684090"/>
            <a:ext cx="3041217" cy="461665"/>
          </a:xfrm>
          <a:prstGeom prst="rect">
            <a:avLst/>
          </a:prstGeom>
          <a:noFill/>
        </p:spPr>
        <p:txBody>
          <a:bodyPr wrap="none" rtlCol="0">
            <a:spAutoFit/>
          </a:bodyPr>
          <a:lstStyle/>
          <a:p>
            <a:r>
              <a:rPr kumimoji="1" lang="ja-JP" altLang="en-US" sz="2400" dirty="0" smtClean="0">
                <a:solidFill>
                  <a:schemeClr val="accent2"/>
                </a:solidFill>
              </a:rPr>
              <a:t>ムールード・フェラウン</a:t>
            </a:r>
            <a:endParaRPr kumimoji="1" lang="ja-JP" altLang="en-US" sz="2400" dirty="0">
              <a:solidFill>
                <a:schemeClr val="accent2"/>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735" y="116955"/>
            <a:ext cx="4408227" cy="3148734"/>
          </a:xfrm>
          <a:prstGeom prst="rect">
            <a:avLst/>
          </a:prstGeom>
        </p:spPr>
      </p:pic>
      <p:sp>
        <p:nvSpPr>
          <p:cNvPr id="8" name="テキスト ボックス 7"/>
          <p:cNvSpPr txBox="1"/>
          <p:nvPr/>
        </p:nvSpPr>
        <p:spPr>
          <a:xfrm>
            <a:off x="5862533" y="566876"/>
            <a:ext cx="2132315" cy="461665"/>
          </a:xfrm>
          <a:prstGeom prst="rect">
            <a:avLst/>
          </a:prstGeom>
          <a:noFill/>
        </p:spPr>
        <p:txBody>
          <a:bodyPr wrap="none" rtlCol="0">
            <a:spAutoFit/>
          </a:bodyPr>
          <a:lstStyle/>
          <a:p>
            <a:r>
              <a:rPr kumimoji="1" lang="ja-JP" altLang="en-US" sz="2400" dirty="0" smtClean="0">
                <a:solidFill>
                  <a:schemeClr val="accent2"/>
                </a:solidFill>
              </a:rPr>
              <a:t>モハメド・ディブ</a:t>
            </a:r>
            <a:endParaRPr kumimoji="1" lang="ja-JP" altLang="en-US" sz="2400" dirty="0">
              <a:solidFill>
                <a:schemeClr val="accent2"/>
              </a:solidFill>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677" y="2845671"/>
            <a:ext cx="2502989" cy="3754484"/>
          </a:xfrm>
          <a:prstGeom prst="rect">
            <a:avLst/>
          </a:prstGeom>
        </p:spPr>
      </p:pic>
      <p:sp>
        <p:nvSpPr>
          <p:cNvPr id="10" name="テキスト ボックス 9"/>
          <p:cNvSpPr txBox="1"/>
          <p:nvPr/>
        </p:nvSpPr>
        <p:spPr>
          <a:xfrm>
            <a:off x="8305677" y="5855950"/>
            <a:ext cx="2566728" cy="461665"/>
          </a:xfrm>
          <a:prstGeom prst="rect">
            <a:avLst/>
          </a:prstGeom>
          <a:noFill/>
        </p:spPr>
        <p:txBody>
          <a:bodyPr wrap="none" rtlCol="0">
            <a:spAutoFit/>
          </a:bodyPr>
          <a:lstStyle/>
          <a:p>
            <a:r>
              <a:rPr lang="ja-JP" altLang="en-US" sz="2400" dirty="0" smtClean="0">
                <a:solidFill>
                  <a:schemeClr val="accent2"/>
                </a:solidFill>
              </a:rPr>
              <a:t>ムールード・マムリ</a:t>
            </a:r>
            <a:endParaRPr kumimoji="1" lang="ja-JP" altLang="en-US" sz="2400" dirty="0">
              <a:solidFill>
                <a:schemeClr val="accent2"/>
              </a:solidFill>
            </a:endParaRPr>
          </a:p>
        </p:txBody>
      </p:sp>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3491" y="3632478"/>
            <a:ext cx="4498643" cy="2757668"/>
          </a:xfrm>
          <a:prstGeom prst="rect">
            <a:avLst/>
          </a:prstGeom>
        </p:spPr>
      </p:pic>
      <p:sp>
        <p:nvSpPr>
          <p:cNvPr id="12" name="テキスト ボックス 11"/>
          <p:cNvSpPr txBox="1"/>
          <p:nvPr/>
        </p:nvSpPr>
        <p:spPr>
          <a:xfrm>
            <a:off x="4443959" y="5486618"/>
            <a:ext cx="1981633" cy="461665"/>
          </a:xfrm>
          <a:prstGeom prst="rect">
            <a:avLst/>
          </a:prstGeom>
          <a:noFill/>
        </p:spPr>
        <p:txBody>
          <a:bodyPr wrap="none" rtlCol="0">
            <a:spAutoFit/>
          </a:bodyPr>
          <a:lstStyle/>
          <a:p>
            <a:r>
              <a:rPr kumimoji="1" lang="ja-JP" altLang="en-US" sz="2400" dirty="0" smtClean="0">
                <a:solidFill>
                  <a:schemeClr val="accent2"/>
                </a:solidFill>
              </a:rPr>
              <a:t>カテブ・ヤシン</a:t>
            </a:r>
            <a:endParaRPr kumimoji="1" lang="ja-JP" altLang="en-US" sz="2400" dirty="0">
              <a:solidFill>
                <a:schemeClr val="accent2"/>
              </a:solidFill>
            </a:endParaRPr>
          </a:p>
        </p:txBody>
      </p:sp>
    </p:spTree>
    <p:extLst>
      <p:ext uri="{BB962C8B-B14F-4D97-AF65-F5344CB8AC3E}">
        <p14:creationId xmlns:p14="http://schemas.microsoft.com/office/powerpoint/2010/main" val="36670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arn(inVertical)">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6" name="テキスト プレースホルダー 5"/>
          <p:cNvSpPr>
            <a:spLocks noGrp="1"/>
          </p:cNvSpPr>
          <p:nvPr>
            <p:ph type="body" sz="half" idx="2"/>
          </p:nvPr>
        </p:nvSpPr>
        <p:spPr>
          <a:xfrm>
            <a:off x="622882" y="1009934"/>
            <a:ext cx="5791566" cy="5261212"/>
          </a:xfrm>
        </p:spPr>
        <p:txBody>
          <a:bodyPr>
            <a:noAutofit/>
          </a:bodyPr>
          <a:lstStyle/>
          <a:p>
            <a:r>
              <a:rPr lang="ja-JP" altLang="en-US" sz="2400" dirty="0"/>
              <a:t>私は私が見たままの、幻想なしの同胞たちの姿を書き、語りたいと思っています。［</a:t>
            </a:r>
            <a:r>
              <a:rPr lang="en-US" altLang="ja-JP" sz="2400" dirty="0"/>
              <a:t>…</a:t>
            </a:r>
            <a:r>
              <a:rPr lang="ja-JP" altLang="en-US" sz="2400" dirty="0"/>
              <a:t>］いつか私が自分の考えを明瞭に書くことができたなら、それはあなた（カミュ）の本のおかげです。あなたの本は、自分自身を知ること、他者を発見すること、そして、その他者たちも我々と似ていること、を教えてくれました。馬鹿げているかもしれないが、私にもできるのではないでしょうか。</a:t>
            </a:r>
            <a:r>
              <a:rPr lang="ja-JP" altLang="en-US" sz="2400" u="sng" dirty="0"/>
              <a:t>こんどは私が、カビリー人について語り、彼らが他の人間と変わらないことを説明すること</a:t>
            </a:r>
            <a:r>
              <a:rPr lang="ja-JP" altLang="en-US" sz="2400" u="sng" dirty="0" smtClean="0"/>
              <a:t>が</a:t>
            </a:r>
            <a:r>
              <a:rPr lang="ja-JP" altLang="en-US" sz="2400" dirty="0" smtClean="0"/>
              <a:t>。</a:t>
            </a:r>
            <a:endParaRPr lang="en-US" altLang="ja-JP" sz="2400" dirty="0" smtClean="0"/>
          </a:p>
          <a:p>
            <a:pPr algn="r"/>
            <a:endParaRPr lang="en-US" altLang="ja-JP" sz="2400" dirty="0" smtClean="0"/>
          </a:p>
          <a:p>
            <a:pPr algn="r"/>
            <a:r>
              <a:rPr lang="ja-JP" altLang="en-US" sz="2400" dirty="0" smtClean="0"/>
              <a:t>－フェラウンが</a:t>
            </a:r>
            <a:r>
              <a:rPr lang="en-US" altLang="ja-JP" sz="2400" dirty="0" smtClean="0"/>
              <a:t>1951</a:t>
            </a:r>
            <a:r>
              <a:rPr lang="ja-JP" altLang="en-US" sz="2400" dirty="0" smtClean="0"/>
              <a:t>年にカミュに宛てた手紙</a:t>
            </a:r>
            <a:endParaRPr lang="fr-FR" altLang="ja-JP" sz="2400" dirty="0" smtClean="0"/>
          </a:p>
          <a:p>
            <a:endParaRPr kumimoji="1" lang="ja-JP" altLang="en-US" sz="2400" dirty="0"/>
          </a:p>
        </p:txBody>
      </p:sp>
      <p:pic>
        <p:nvPicPr>
          <p:cNvPr id="3" name="コンテンツ プレースホルダー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2778" y="750627"/>
            <a:ext cx="2989145" cy="4649782"/>
          </a:xfrm>
        </p:spPr>
      </p:pic>
    </p:spTree>
    <p:extLst>
      <p:ext uri="{BB962C8B-B14F-4D97-AF65-F5344CB8AC3E}">
        <p14:creationId xmlns:p14="http://schemas.microsoft.com/office/powerpoint/2010/main" val="428295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5"/>
            <a:ext cx="4997776" cy="4415534"/>
          </a:xfrm>
        </p:spPr>
        <p:txBody>
          <a:bodyPr>
            <a:normAutofit fontScale="92500" lnSpcReduction="10000"/>
          </a:bodyPr>
          <a:lstStyle/>
          <a:p>
            <a:r>
              <a:rPr lang="ja-JP" altLang="en-US" sz="2400" dirty="0"/>
              <a:t>　</a:t>
            </a:r>
            <a:r>
              <a:rPr lang="en-US" altLang="ja-JP" sz="2600" dirty="0" smtClean="0"/>
              <a:t>1951</a:t>
            </a:r>
            <a:r>
              <a:rPr lang="ja-JP" altLang="en-US" sz="2600" dirty="0" smtClean="0"/>
              <a:t>年の</a:t>
            </a:r>
            <a:r>
              <a:rPr lang="en-US" altLang="ja-JP" sz="2600" dirty="0" smtClean="0">
                <a:solidFill>
                  <a:srgbClr val="002060"/>
                </a:solidFill>
              </a:rPr>
              <a:t>『</a:t>
            </a:r>
            <a:r>
              <a:rPr lang="ja-JP" altLang="en-US" sz="2600" dirty="0" smtClean="0">
                <a:solidFill>
                  <a:srgbClr val="002060"/>
                </a:solidFill>
              </a:rPr>
              <a:t>反抗的人間</a:t>
            </a:r>
            <a:r>
              <a:rPr lang="en-US" altLang="ja-JP" sz="2600" dirty="0" smtClean="0">
                <a:solidFill>
                  <a:srgbClr val="002060"/>
                </a:solidFill>
              </a:rPr>
              <a:t>』</a:t>
            </a:r>
            <a:r>
              <a:rPr lang="ja-JP" altLang="en-US" sz="2600" dirty="0" smtClean="0"/>
              <a:t>刊行を機にサルトルと論争（新潮文庫</a:t>
            </a:r>
            <a:r>
              <a:rPr lang="en-US" altLang="ja-JP" sz="2600" dirty="0" smtClean="0"/>
              <a:t>『</a:t>
            </a:r>
            <a:r>
              <a:rPr lang="ja-JP" altLang="en-US" sz="2600" dirty="0" smtClean="0"/>
              <a:t>革命か反抗か</a:t>
            </a:r>
            <a:r>
              <a:rPr lang="en-US" altLang="ja-JP" sz="2600" dirty="0" smtClean="0"/>
              <a:t>』</a:t>
            </a:r>
            <a:r>
              <a:rPr lang="ja-JP" altLang="en-US" sz="2600" dirty="0" smtClean="0"/>
              <a:t>）、その後仲違い。</a:t>
            </a:r>
            <a:endParaRPr lang="en-US" altLang="ja-JP" sz="2600" dirty="0" smtClean="0"/>
          </a:p>
          <a:p>
            <a:r>
              <a:rPr lang="ja-JP" altLang="en-US" sz="2600" dirty="0"/>
              <a:t>　</a:t>
            </a:r>
            <a:endParaRPr lang="en-US" altLang="ja-JP" sz="2600" dirty="0" smtClean="0"/>
          </a:p>
          <a:p>
            <a:r>
              <a:rPr lang="ja-JP" altLang="en-US" sz="2600" dirty="0" smtClean="0"/>
              <a:t>　</a:t>
            </a:r>
            <a:r>
              <a:rPr lang="en-US" altLang="ja-JP" sz="2600" dirty="0" smtClean="0"/>
              <a:t>1954</a:t>
            </a:r>
            <a:r>
              <a:rPr lang="ja-JP" altLang="en-US" sz="2600" dirty="0" smtClean="0"/>
              <a:t>年　アルジェリア独立戦争勃発。</a:t>
            </a:r>
            <a:endParaRPr lang="fr-FR" altLang="ja-JP" sz="2600" dirty="0" smtClean="0"/>
          </a:p>
          <a:p>
            <a:r>
              <a:rPr lang="ja-JP" altLang="en-US" sz="2600" dirty="0"/>
              <a:t>　</a:t>
            </a:r>
            <a:r>
              <a:rPr lang="en-US" altLang="ja-JP" sz="2600" dirty="0" smtClean="0"/>
              <a:t>1956</a:t>
            </a:r>
            <a:r>
              <a:rPr lang="ja-JP" altLang="en-US" sz="2600" dirty="0" smtClean="0"/>
              <a:t>年　</a:t>
            </a:r>
            <a:r>
              <a:rPr lang="ja-JP" altLang="en-US" sz="2600" dirty="0" smtClean="0">
                <a:solidFill>
                  <a:srgbClr val="002060"/>
                </a:solidFill>
              </a:rPr>
              <a:t>「市民停戦の呼びかけ」</a:t>
            </a:r>
            <a:endParaRPr lang="en-US" altLang="ja-JP" sz="2600" dirty="0" smtClean="0">
              <a:solidFill>
                <a:srgbClr val="002060"/>
              </a:solidFill>
            </a:endParaRPr>
          </a:p>
          <a:p>
            <a:r>
              <a:rPr lang="ja-JP" altLang="en-US" sz="2600" dirty="0" smtClean="0"/>
              <a:t>　⇨失敗に終わる</a:t>
            </a:r>
            <a:endParaRPr lang="en-US" altLang="ja-JP" sz="2600" dirty="0" smtClean="0"/>
          </a:p>
          <a:p>
            <a:r>
              <a:rPr lang="ja-JP" altLang="en-US" sz="2600" dirty="0" smtClean="0">
                <a:latin typeface="+mn-ea"/>
              </a:rPr>
              <a:t>　</a:t>
            </a:r>
            <a:endParaRPr lang="en-US" altLang="ja-JP" sz="2600" dirty="0">
              <a:latin typeface="+mn-ea"/>
            </a:endParaRPr>
          </a:p>
          <a:p>
            <a:r>
              <a:rPr lang="ja-JP" altLang="en-US" sz="2600" dirty="0" smtClean="0">
                <a:latin typeface="+mn-ea"/>
              </a:rPr>
              <a:t>　同年　小説</a:t>
            </a:r>
            <a:r>
              <a:rPr lang="en-US" altLang="ja-JP" sz="2600" dirty="0" smtClean="0">
                <a:solidFill>
                  <a:srgbClr val="002060"/>
                </a:solidFill>
                <a:latin typeface="+mn-ea"/>
              </a:rPr>
              <a:t>『</a:t>
            </a:r>
            <a:r>
              <a:rPr lang="ja-JP" altLang="en-US" sz="2600" dirty="0" smtClean="0">
                <a:solidFill>
                  <a:srgbClr val="002060"/>
                </a:solidFill>
                <a:latin typeface="+mn-ea"/>
              </a:rPr>
              <a:t>転落</a:t>
            </a:r>
            <a:r>
              <a:rPr lang="en-US" altLang="ja-JP" sz="2600" dirty="0" smtClean="0">
                <a:solidFill>
                  <a:srgbClr val="002060"/>
                </a:solidFill>
                <a:latin typeface="+mn-ea"/>
              </a:rPr>
              <a:t>』</a:t>
            </a:r>
            <a:r>
              <a:rPr lang="ja-JP" altLang="en-US" sz="2600" dirty="0" smtClean="0">
                <a:latin typeface="+mn-ea"/>
              </a:rPr>
              <a:t>を発表。</a:t>
            </a:r>
            <a:endParaRPr lang="en-US" altLang="ja-JP" sz="2600" dirty="0" smtClean="0">
              <a:latin typeface="+mn-ea"/>
            </a:endParaRPr>
          </a:p>
          <a:p>
            <a:endParaRPr lang="en-US" altLang="ja-JP" sz="2400" dirty="0" smtClean="0"/>
          </a:p>
          <a:p>
            <a:r>
              <a:rPr lang="ja-JP" altLang="en-US" sz="2400" dirty="0"/>
              <a:t>　</a:t>
            </a:r>
            <a:endParaRPr lang="en-US" altLang="ja-JP" sz="2400" dirty="0" smtClean="0"/>
          </a:p>
          <a:p>
            <a:endParaRPr lang="fr-FR" altLang="ja-JP" sz="2400" dirty="0" smtClean="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839" y="2846397"/>
            <a:ext cx="4960620" cy="3255264"/>
          </a:xfrm>
          <a:prstGeom prst="rect">
            <a:avLst/>
          </a:prstGeom>
        </p:spPr>
      </p:pic>
    </p:spTree>
    <p:extLst>
      <p:ext uri="{BB962C8B-B14F-4D97-AF65-F5344CB8AC3E}">
        <p14:creationId xmlns:p14="http://schemas.microsoft.com/office/powerpoint/2010/main" val="986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lnSpcReduction="10000"/>
          </a:bodyPr>
          <a:lstStyle/>
          <a:p>
            <a:r>
              <a:rPr lang="ja-JP" altLang="en-US" sz="2400" dirty="0"/>
              <a:t>　</a:t>
            </a:r>
            <a:r>
              <a:rPr lang="en-US" altLang="ja-JP" sz="2400" dirty="0" smtClean="0"/>
              <a:t>1957</a:t>
            </a:r>
            <a:r>
              <a:rPr lang="ja-JP" altLang="en-US" sz="2400" dirty="0" smtClean="0"/>
              <a:t>年　ノーベル文学賞受賞</a:t>
            </a:r>
            <a:endParaRPr lang="fr-FR" altLang="ja-JP" sz="2400" dirty="0" smtClean="0"/>
          </a:p>
          <a:p>
            <a:r>
              <a:rPr lang="ja-JP" altLang="en-US" sz="2400" dirty="0"/>
              <a:t>学生</a:t>
            </a:r>
            <a:r>
              <a:rPr lang="ja-JP" altLang="en-US" sz="2400" dirty="0" smtClean="0"/>
              <a:t>との</a:t>
            </a:r>
            <a:r>
              <a:rPr lang="ja-JP" altLang="en-US" sz="2400" dirty="0"/>
              <a:t>対話</a:t>
            </a:r>
            <a:r>
              <a:rPr lang="ja-JP" altLang="en-US" sz="2400" dirty="0" smtClean="0"/>
              <a:t>の</a:t>
            </a:r>
            <a:r>
              <a:rPr lang="ja-JP" altLang="en-US" sz="2400" dirty="0"/>
              <a:t>中</a:t>
            </a:r>
            <a:r>
              <a:rPr lang="ja-JP" altLang="en-US" sz="2400" dirty="0" smtClean="0"/>
              <a:t>で「今日、アルジェではトラムウェイに爆弾が投げ込まれている。私の母もそのトラムウェイに乗っているかもしれない。</a:t>
            </a:r>
            <a:r>
              <a:rPr lang="ja-JP" altLang="en-US" sz="2400" dirty="0" smtClean="0">
                <a:solidFill>
                  <a:srgbClr val="FF0000"/>
                </a:solidFill>
              </a:rPr>
              <a:t>もし、それが正義だというなら、私は母の方を選ぶ</a:t>
            </a:r>
            <a:r>
              <a:rPr lang="ja-JP" altLang="en-US" sz="2400" dirty="0" smtClean="0"/>
              <a:t>」</a:t>
            </a:r>
            <a:endParaRPr lang="en-US" altLang="ja-JP" sz="2400" dirty="0" smtClean="0"/>
          </a:p>
          <a:p>
            <a:r>
              <a:rPr lang="ja-JP" altLang="en-US" sz="2400" dirty="0" smtClean="0"/>
              <a:t>この発言をル・モンド紙が「</a:t>
            </a:r>
            <a:r>
              <a:rPr lang="ja-JP" altLang="en-US" sz="2400" dirty="0" smtClean="0">
                <a:solidFill>
                  <a:srgbClr val="FF0000"/>
                </a:solidFill>
              </a:rPr>
              <a:t>私は正義を信じるが、正義よりも前に母を守る</a:t>
            </a:r>
            <a:r>
              <a:rPr lang="ja-JP" altLang="en-US" sz="2400" dirty="0" smtClean="0"/>
              <a:t>」と紹介。</a:t>
            </a:r>
            <a:endParaRPr lang="en-US" altLang="ja-JP" sz="2400" dirty="0" smtClean="0"/>
          </a:p>
          <a:p>
            <a:r>
              <a:rPr lang="ja-JP" altLang="en-US" sz="2400" dirty="0" smtClean="0"/>
              <a:t>⇨多くの非難を受けることに</a:t>
            </a:r>
            <a:endParaRPr lang="en-US" altLang="ja-JP" sz="2400" dirty="0" smtClean="0"/>
          </a:p>
          <a:p>
            <a:r>
              <a:rPr lang="ja-JP" altLang="en-US" sz="2400" dirty="0">
                <a:solidFill>
                  <a:srgbClr val="002060"/>
                </a:solidFill>
              </a:rPr>
              <a:t>　</a:t>
            </a:r>
            <a:endParaRPr lang="fr-FR" altLang="ja-JP" sz="2400" dirty="0" smtClean="0">
              <a:solidFill>
                <a:srgbClr val="FF0000"/>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19" y="564746"/>
            <a:ext cx="6397388" cy="5331157"/>
          </a:xfrm>
          <a:prstGeom prst="rect">
            <a:avLst/>
          </a:prstGeom>
        </p:spPr>
      </p:pic>
    </p:spTree>
    <p:extLst>
      <p:ext uri="{BB962C8B-B14F-4D97-AF65-F5344CB8AC3E}">
        <p14:creationId xmlns:p14="http://schemas.microsoft.com/office/powerpoint/2010/main" val="36046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a:bodyPr>
          <a:lstStyle/>
          <a:p>
            <a:r>
              <a:rPr lang="ja-JP" altLang="en-US" sz="2400" dirty="0"/>
              <a:t>　</a:t>
            </a:r>
            <a:r>
              <a:rPr lang="en-US" altLang="ja-JP" sz="2400" dirty="0" smtClean="0"/>
              <a:t>1957</a:t>
            </a:r>
            <a:r>
              <a:rPr lang="ja-JP" altLang="en-US" sz="2400" dirty="0" smtClean="0"/>
              <a:t>年　アルジェリア</a:t>
            </a:r>
            <a:r>
              <a:rPr lang="ja-JP" altLang="en-US" sz="2400" dirty="0"/>
              <a:t>を舞台にした</a:t>
            </a:r>
            <a:r>
              <a:rPr lang="ja-JP" altLang="en-US" sz="2400" dirty="0">
                <a:solidFill>
                  <a:srgbClr val="002060"/>
                </a:solidFill>
              </a:rPr>
              <a:t>「不貞」、「唖者」、「客」</a:t>
            </a:r>
            <a:r>
              <a:rPr lang="ja-JP" altLang="en-US" sz="2400" dirty="0"/>
              <a:t>を収録した短編集</a:t>
            </a:r>
            <a:r>
              <a:rPr lang="en-US" altLang="ja-JP" sz="2400" dirty="0">
                <a:solidFill>
                  <a:srgbClr val="002060"/>
                </a:solidFill>
              </a:rPr>
              <a:t>『</a:t>
            </a:r>
            <a:r>
              <a:rPr lang="ja-JP" altLang="en-US" sz="2400" dirty="0">
                <a:solidFill>
                  <a:srgbClr val="002060"/>
                </a:solidFill>
              </a:rPr>
              <a:t>追放と王国</a:t>
            </a:r>
            <a:r>
              <a:rPr lang="en-US" altLang="ja-JP" sz="2400" dirty="0">
                <a:solidFill>
                  <a:srgbClr val="002060"/>
                </a:solidFill>
              </a:rPr>
              <a:t>』</a:t>
            </a:r>
            <a:r>
              <a:rPr lang="ja-JP" altLang="en-US" sz="2400" dirty="0"/>
              <a:t>を刊行。</a:t>
            </a:r>
            <a:endParaRPr lang="en-US" altLang="ja-JP" sz="2400" dirty="0"/>
          </a:p>
          <a:p>
            <a:endParaRPr lang="en-US" altLang="ja-JP" sz="2400" dirty="0">
              <a:solidFill>
                <a:srgbClr val="002060"/>
              </a:solidFill>
            </a:endParaRPr>
          </a:p>
          <a:p>
            <a:r>
              <a:rPr lang="ja-JP" altLang="en-US" sz="2400" dirty="0">
                <a:solidFill>
                  <a:srgbClr val="002060"/>
                </a:solidFill>
              </a:rPr>
              <a:t>　</a:t>
            </a:r>
            <a:r>
              <a:rPr lang="en-US" altLang="ja-JP" sz="2400" dirty="0">
                <a:solidFill>
                  <a:srgbClr val="FF0000"/>
                </a:solidFill>
              </a:rPr>
              <a:t>1958</a:t>
            </a:r>
            <a:r>
              <a:rPr lang="ja-JP" altLang="en-US" sz="2400" dirty="0">
                <a:solidFill>
                  <a:srgbClr val="FF0000"/>
                </a:solidFill>
              </a:rPr>
              <a:t>年以降はアルジェリア問題について口をつぐむ。</a:t>
            </a:r>
            <a:endParaRPr lang="fr-FR" altLang="ja-JP" sz="2400" dirty="0">
              <a:solidFill>
                <a:srgbClr val="FF0000"/>
              </a:solidFill>
            </a:endParaRPr>
          </a:p>
          <a:p>
            <a:endParaRPr lang="en-US" altLang="ja-JP" sz="2400" dirty="0" smtClean="0"/>
          </a:p>
          <a:p>
            <a:r>
              <a:rPr lang="ja-JP" altLang="en-US" sz="2400" dirty="0">
                <a:solidFill>
                  <a:srgbClr val="002060"/>
                </a:solidFill>
              </a:rPr>
              <a:t>　</a:t>
            </a:r>
            <a:endParaRPr lang="fr-FR" altLang="ja-JP" sz="2400" dirty="0" smtClean="0">
              <a:solidFill>
                <a:srgbClr val="FF0000"/>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30" y="2170876"/>
            <a:ext cx="5715000" cy="380047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298" y="643222"/>
            <a:ext cx="4057650" cy="5762625"/>
          </a:xfrm>
          <a:prstGeom prst="rect">
            <a:avLst/>
          </a:prstGeom>
        </p:spPr>
      </p:pic>
    </p:spTree>
    <p:extLst>
      <p:ext uri="{BB962C8B-B14F-4D97-AF65-F5344CB8AC3E}">
        <p14:creationId xmlns:p14="http://schemas.microsoft.com/office/powerpoint/2010/main" val="19628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a:bodyPr>
          <a:lstStyle/>
          <a:p>
            <a:r>
              <a:rPr lang="ja-JP" altLang="en-US" sz="2400" dirty="0" smtClean="0"/>
              <a:t>　</a:t>
            </a:r>
            <a:r>
              <a:rPr lang="en-US" altLang="ja-JP" sz="2400" dirty="0" smtClean="0"/>
              <a:t>1960</a:t>
            </a:r>
            <a:r>
              <a:rPr lang="ja-JP" altLang="en-US" sz="2400" dirty="0" smtClean="0"/>
              <a:t>年</a:t>
            </a:r>
            <a:r>
              <a:rPr lang="en-US" altLang="ja-JP" sz="2400" dirty="0" smtClean="0"/>
              <a:t>1</a:t>
            </a:r>
            <a:r>
              <a:rPr lang="ja-JP" altLang="en-US" sz="2400" dirty="0" smtClean="0"/>
              <a:t>月</a:t>
            </a:r>
            <a:r>
              <a:rPr lang="en-US" altLang="ja-JP" sz="2400" dirty="0" smtClean="0"/>
              <a:t>4</a:t>
            </a:r>
            <a:r>
              <a:rPr lang="ja-JP" altLang="en-US" sz="2400" dirty="0" smtClean="0"/>
              <a:t>日　仏ヨンヌ県プティット＝ヴィルブレヴァンで自動車事故により死去（享年</a:t>
            </a:r>
            <a:r>
              <a:rPr lang="en-US" altLang="ja-JP" sz="2400" dirty="0" smtClean="0"/>
              <a:t>46</a:t>
            </a:r>
            <a:r>
              <a:rPr lang="ja-JP" altLang="en-US" sz="2400" dirty="0" smtClean="0"/>
              <a:t>）。</a:t>
            </a:r>
            <a:endParaRPr lang="en-US" altLang="ja-JP" sz="2400" dirty="0" smtClean="0"/>
          </a:p>
          <a:p>
            <a:endParaRPr lang="en-US" altLang="ja-JP" sz="2400" dirty="0">
              <a:solidFill>
                <a:srgbClr val="002060"/>
              </a:solidFill>
            </a:endParaRPr>
          </a:p>
          <a:p>
            <a:r>
              <a:rPr lang="ja-JP" altLang="en-US" sz="2400" dirty="0" smtClean="0">
                <a:solidFill>
                  <a:srgbClr val="002060"/>
                </a:solidFill>
              </a:rPr>
              <a:t>　</a:t>
            </a:r>
            <a:r>
              <a:rPr lang="ja-JP" altLang="en-US" sz="2400" dirty="0" smtClean="0"/>
              <a:t>自伝的小説</a:t>
            </a:r>
            <a:r>
              <a:rPr lang="en-US" altLang="ja-JP" sz="2400" dirty="0" smtClean="0">
                <a:solidFill>
                  <a:srgbClr val="002060"/>
                </a:solidFill>
              </a:rPr>
              <a:t>『</a:t>
            </a:r>
            <a:r>
              <a:rPr lang="ja-JP" altLang="en-US" sz="2400" dirty="0" smtClean="0">
                <a:solidFill>
                  <a:srgbClr val="002060"/>
                </a:solidFill>
              </a:rPr>
              <a:t>最初の人間</a:t>
            </a:r>
            <a:r>
              <a:rPr lang="en-US" altLang="ja-JP" sz="2400" dirty="0" smtClean="0">
                <a:solidFill>
                  <a:srgbClr val="002060"/>
                </a:solidFill>
              </a:rPr>
              <a:t>』</a:t>
            </a:r>
            <a:r>
              <a:rPr lang="ja-JP" altLang="en-US" sz="2400" dirty="0" smtClean="0"/>
              <a:t>が未完の遺作として残される（刊行は</a:t>
            </a:r>
            <a:r>
              <a:rPr lang="en-US" altLang="ja-JP" sz="2400" dirty="0" smtClean="0"/>
              <a:t>1994</a:t>
            </a:r>
            <a:r>
              <a:rPr lang="ja-JP" altLang="en-US" sz="2400" dirty="0" smtClean="0"/>
              <a:t>年）</a:t>
            </a:r>
            <a:endParaRPr lang="en-US" altLang="ja-JP" sz="2400" dirty="0" smtClean="0"/>
          </a:p>
          <a:p>
            <a:endParaRPr lang="en-US" altLang="ja-JP" sz="2400" dirty="0">
              <a:solidFill>
                <a:srgbClr val="002060"/>
              </a:solidFill>
            </a:endParaRPr>
          </a:p>
          <a:p>
            <a:r>
              <a:rPr lang="ja-JP" altLang="en-US" sz="2400" dirty="0" smtClean="0">
                <a:solidFill>
                  <a:srgbClr val="002060"/>
                </a:solidFill>
              </a:rPr>
              <a:t>　</a:t>
            </a:r>
            <a:r>
              <a:rPr lang="ja-JP" altLang="en-US" sz="2400" dirty="0" smtClean="0"/>
              <a:t>同年　母カトリーヌ死去</a:t>
            </a:r>
            <a:endParaRPr lang="fr-FR" altLang="ja-JP" sz="2400" dirty="0" smtClean="0">
              <a:solidFill>
                <a:srgbClr val="002060"/>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623" y="634336"/>
            <a:ext cx="4064000" cy="57531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289" y="798520"/>
            <a:ext cx="6495197" cy="5051820"/>
          </a:xfrm>
          <a:prstGeom prst="rect">
            <a:avLst/>
          </a:prstGeom>
        </p:spPr>
      </p:pic>
    </p:spTree>
    <p:extLst>
      <p:ext uri="{BB962C8B-B14F-4D97-AF65-F5344CB8AC3E}">
        <p14:creationId xmlns:p14="http://schemas.microsoft.com/office/powerpoint/2010/main" val="13576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solidFill>
                  <a:srgbClr val="002060"/>
                </a:solidFill>
              </a:rPr>
              <a:t>アルジェリアの独立</a:t>
            </a:r>
            <a:endParaRPr kumimoji="1" lang="ja-JP" altLang="en-US" dirty="0">
              <a:solidFill>
                <a:srgbClr val="002060"/>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9" y="1514901"/>
            <a:ext cx="6070899" cy="4401402"/>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217" y="182552"/>
            <a:ext cx="6792961" cy="4508828"/>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78" y="2139416"/>
            <a:ext cx="5438751" cy="3622025"/>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85" y="1024731"/>
            <a:ext cx="6297112" cy="4333240"/>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34" y="1022861"/>
            <a:ext cx="6423546" cy="4817660"/>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527" y="749625"/>
            <a:ext cx="3875009" cy="5166678"/>
          </a:xfrm>
          <a:prstGeom prst="rect">
            <a:avLst/>
          </a:prstGeom>
        </p:spPr>
      </p:pic>
    </p:spTree>
    <p:extLst>
      <p:ext uri="{BB962C8B-B14F-4D97-AF65-F5344CB8AC3E}">
        <p14:creationId xmlns:p14="http://schemas.microsoft.com/office/powerpoint/2010/main" val="338804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2400" b="1" dirty="0" smtClean="0">
                <a:solidFill>
                  <a:srgbClr val="002060"/>
                </a:solidFill>
              </a:rPr>
              <a:t>カミュの死に際し、インタビューに答えるムールード・フェラウン</a:t>
            </a:r>
            <a:endParaRPr kumimoji="1" lang="ja-JP" altLang="en-US" sz="2400" b="1" dirty="0">
              <a:solidFill>
                <a:srgbClr val="002060"/>
              </a:solidFill>
            </a:endParaRP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700" y="1714500"/>
            <a:ext cx="4572000" cy="3429000"/>
          </a:xfrm>
        </p:spPr>
      </p:pic>
      <p:sp>
        <p:nvSpPr>
          <p:cNvPr id="5" name="テキスト プレースホルダー 4"/>
          <p:cNvSpPr>
            <a:spLocks noGrp="1"/>
          </p:cNvSpPr>
          <p:nvPr>
            <p:ph type="body" sz="half" idx="2"/>
          </p:nvPr>
        </p:nvSpPr>
        <p:spPr/>
        <p:txBody>
          <a:bodyPr/>
          <a:lstStyle/>
          <a:p>
            <a:endParaRPr kumimoji="1" lang="en-US" altLang="ja-JP" sz="2400" dirty="0" smtClean="0"/>
          </a:p>
          <a:p>
            <a:r>
              <a:rPr kumimoji="1" lang="ja-JP" altLang="en-US" sz="2400" dirty="0" smtClean="0"/>
              <a:t>「カミュは言葉の具体的な意味で、アルジェリア人だったと言わなければなりません</a:t>
            </a:r>
            <a:r>
              <a:rPr kumimoji="1" lang="ja-JP" altLang="en-US" dirty="0" smtClean="0"/>
              <a:t>」</a:t>
            </a:r>
            <a:endParaRPr kumimoji="1" lang="ja-JP" altLang="en-US" dirty="0"/>
          </a:p>
        </p:txBody>
      </p:sp>
    </p:spTree>
    <p:extLst>
      <p:ext uri="{BB962C8B-B14F-4D97-AF65-F5344CB8AC3E}">
        <p14:creationId xmlns:p14="http://schemas.microsoft.com/office/powerpoint/2010/main" val="325334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solidFill>
                  <a:srgbClr val="002060"/>
                </a:solidFill>
                <a:effectLst>
                  <a:outerShdw blurRad="38100" dist="38100" dir="2700000" algn="tl">
                    <a:srgbClr val="000000">
                      <a:alpha val="43137"/>
                    </a:srgbClr>
                  </a:outerShdw>
                </a:effectLst>
              </a:rPr>
              <a:t>戦後</a:t>
            </a:r>
            <a:r>
              <a:rPr lang="ja-JP" altLang="en-US" dirty="0">
                <a:solidFill>
                  <a:srgbClr val="002060"/>
                </a:solidFill>
                <a:effectLst>
                  <a:outerShdw blurRad="38100" dist="38100" dir="2700000" algn="tl">
                    <a:srgbClr val="000000">
                      <a:alpha val="43137"/>
                    </a:srgbClr>
                  </a:outerShdw>
                </a:effectLst>
              </a:rPr>
              <a:t>日本</a:t>
            </a:r>
            <a:r>
              <a:rPr lang="ja-JP" altLang="en-US" dirty="0" smtClean="0">
                <a:solidFill>
                  <a:srgbClr val="002060"/>
                </a:solidFill>
                <a:effectLst>
                  <a:outerShdw blurRad="38100" dist="38100" dir="2700000" algn="tl">
                    <a:srgbClr val="000000">
                      <a:alpha val="43137"/>
                    </a:srgbClr>
                  </a:outerShdw>
                </a:effectLst>
              </a:rPr>
              <a:t>とアルジェリア戦争</a:t>
            </a:r>
            <a:endParaRPr kumimoji="1" lang="ja-JP" altLang="en-US" dirty="0">
              <a:solidFill>
                <a:srgbClr val="002060"/>
              </a:solidFill>
              <a:effectLst>
                <a:outerShdw blurRad="38100" dist="38100" dir="2700000" algn="tl">
                  <a:srgbClr val="000000">
                    <a:alpha val="43137"/>
                  </a:srgbClr>
                </a:outerShdw>
              </a:effectLst>
            </a:endParaRPr>
          </a:p>
        </p:txBody>
      </p:sp>
      <p:sp>
        <p:nvSpPr>
          <p:cNvPr id="6" name="コンテンツ プレースホルダー 5"/>
          <p:cNvSpPr>
            <a:spLocks noGrp="1"/>
          </p:cNvSpPr>
          <p:nvPr>
            <p:ph idx="1"/>
          </p:nvPr>
        </p:nvSpPr>
        <p:spPr>
          <a:xfrm>
            <a:off x="845127" y="1828800"/>
            <a:ext cx="10515600" cy="4844955"/>
          </a:xfrm>
        </p:spPr>
        <p:txBody>
          <a:bodyPr>
            <a:normAutofit/>
          </a:bodyPr>
          <a:lstStyle/>
          <a:p>
            <a:pPr marL="0" indent="0">
              <a:buNone/>
            </a:pPr>
            <a:r>
              <a:rPr lang="ja-JP" altLang="en-US" dirty="0" smtClean="0"/>
              <a:t>（戦前　犬養健</a:t>
            </a:r>
            <a:r>
              <a:rPr lang="en-US" altLang="ja-JP" dirty="0" smtClean="0"/>
              <a:t>『</a:t>
            </a:r>
            <a:r>
              <a:rPr lang="ja-JP" altLang="en-US" dirty="0" smtClean="0"/>
              <a:t>亞剌比亞人エルアフイ</a:t>
            </a:r>
            <a:r>
              <a:rPr lang="en-US" altLang="ja-JP" dirty="0" smtClean="0"/>
              <a:t>』</a:t>
            </a:r>
            <a:r>
              <a:rPr lang="ja-JP" altLang="en-US" dirty="0" smtClean="0"/>
              <a:t>；ジッドとアルジェリア人青年の交流）</a:t>
            </a:r>
            <a:endParaRPr lang="en-US" altLang="ja-JP" dirty="0"/>
          </a:p>
          <a:p>
            <a:pPr marL="0" indent="0">
              <a:buNone/>
            </a:pPr>
            <a:r>
              <a:rPr lang="en-US" altLang="ja-JP" dirty="0" smtClean="0"/>
              <a:t>1954</a:t>
            </a:r>
            <a:r>
              <a:rPr lang="ja-JP" altLang="en-US" dirty="0"/>
              <a:t>年　インドシナ戦争の</a:t>
            </a:r>
            <a:r>
              <a:rPr lang="ja-JP" altLang="en-US" dirty="0" smtClean="0"/>
              <a:t>終結～アルジェリア</a:t>
            </a:r>
            <a:r>
              <a:rPr lang="ja-JP" altLang="en-US" dirty="0"/>
              <a:t>戦争の</a:t>
            </a:r>
            <a:r>
              <a:rPr lang="ja-JP" altLang="en-US" dirty="0" smtClean="0"/>
              <a:t>勃発</a:t>
            </a:r>
            <a:endParaRPr lang="ja-JP" altLang="en-US" dirty="0"/>
          </a:p>
          <a:p>
            <a:pPr marL="0" indent="0">
              <a:buNone/>
            </a:pPr>
            <a:endParaRPr lang="en-US" altLang="ja-JP" dirty="0" smtClean="0"/>
          </a:p>
          <a:p>
            <a:pPr marL="0" indent="0">
              <a:buNone/>
            </a:pPr>
            <a:r>
              <a:rPr lang="ja-JP" altLang="en-US" dirty="0" smtClean="0"/>
              <a:t>共産党</a:t>
            </a:r>
            <a:r>
              <a:rPr lang="ja-JP" altLang="en-US" dirty="0"/>
              <a:t>に近い</a:t>
            </a:r>
            <a:r>
              <a:rPr lang="en-US" altLang="ja-JP" dirty="0"/>
              <a:t>『</a:t>
            </a:r>
            <a:r>
              <a:rPr lang="ja-JP" altLang="en-US" dirty="0"/>
              <a:t>新日本文学</a:t>
            </a:r>
            <a:r>
              <a:rPr lang="en-US" altLang="ja-JP" dirty="0"/>
              <a:t>』</a:t>
            </a:r>
            <a:r>
              <a:rPr lang="ja-JP" altLang="en-US" dirty="0"/>
              <a:t>が</a:t>
            </a:r>
            <a:r>
              <a:rPr lang="ja-JP" altLang="en-US" dirty="0" smtClean="0"/>
              <a:t>次々と反植民地</a:t>
            </a:r>
            <a:r>
              <a:rPr lang="ja-JP" altLang="en-US" dirty="0"/>
              <a:t>主義運動を擁護する特集を</a:t>
            </a:r>
            <a:r>
              <a:rPr lang="ja-JP" altLang="en-US" dirty="0" smtClean="0"/>
              <a:t>組む；</a:t>
            </a:r>
            <a:endParaRPr lang="en-US" altLang="ja-JP" dirty="0" smtClean="0"/>
          </a:p>
          <a:p>
            <a:pPr marL="0" indent="0">
              <a:buNone/>
            </a:pPr>
            <a:r>
              <a:rPr lang="en-US" altLang="ja-JP" dirty="0" smtClean="0"/>
              <a:t>1954</a:t>
            </a:r>
            <a:r>
              <a:rPr lang="ja-JP" altLang="en-US" dirty="0"/>
              <a:t>年</a:t>
            </a:r>
            <a:r>
              <a:rPr lang="en-US" altLang="ja-JP" dirty="0"/>
              <a:t>9</a:t>
            </a:r>
            <a:r>
              <a:rPr lang="ja-JP" altLang="en-US" dirty="0" smtClean="0"/>
              <a:t>月号、「</a:t>
            </a:r>
            <a:r>
              <a:rPr lang="ja-JP" altLang="en-US" dirty="0"/>
              <a:t>インドシナ休戦と平和の喜び」</a:t>
            </a:r>
          </a:p>
          <a:p>
            <a:pPr marL="0" indent="0">
              <a:buNone/>
            </a:pPr>
            <a:r>
              <a:rPr lang="en-US" altLang="ja-JP" dirty="0"/>
              <a:t>1958</a:t>
            </a:r>
            <a:r>
              <a:rPr lang="ja-JP" altLang="en-US" dirty="0"/>
              <a:t>年</a:t>
            </a:r>
            <a:r>
              <a:rPr lang="en-US" altLang="ja-JP" dirty="0"/>
              <a:t>9</a:t>
            </a:r>
            <a:r>
              <a:rPr lang="ja-JP" altLang="en-US" dirty="0"/>
              <a:t>月号、鈴木道彦「アメリカの黒人たち</a:t>
            </a:r>
            <a:r>
              <a:rPr lang="ja-JP" altLang="en-US" dirty="0" smtClean="0"/>
              <a:t>」</a:t>
            </a:r>
            <a:r>
              <a:rPr lang="ja-JP" altLang="en-US" dirty="0"/>
              <a:t>；</a:t>
            </a:r>
            <a:endParaRPr lang="en-US" altLang="ja-JP" dirty="0" smtClean="0"/>
          </a:p>
          <a:p>
            <a:pPr marL="0" indent="0">
              <a:buNone/>
            </a:pPr>
            <a:r>
              <a:rPr lang="ja-JP" altLang="en-US" dirty="0" smtClean="0"/>
              <a:t>サルトル</a:t>
            </a:r>
            <a:r>
              <a:rPr lang="ja-JP" altLang="en-US" dirty="0"/>
              <a:t>を冒頭に引きながら、黒人問題とアルジェリア戦争を論じる。</a:t>
            </a:r>
          </a:p>
          <a:p>
            <a:pPr marL="0" indent="0">
              <a:buNone/>
            </a:pPr>
            <a:endParaRPr lang="ja-JP" altLang="en-US"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1655333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2060"/>
                </a:solidFill>
                <a:effectLst>
                  <a:outerShdw blurRad="38100" dist="38100" dir="2700000" algn="tl">
                    <a:srgbClr val="000000">
                      <a:alpha val="43137"/>
                    </a:srgbClr>
                  </a:outerShdw>
                </a:effectLst>
              </a:rPr>
              <a:t>戦後日本とアルジェリア戦争</a:t>
            </a:r>
            <a:endParaRPr kumimoji="1" lang="ja-JP" altLang="en-US"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45127" y="1691322"/>
            <a:ext cx="10515600" cy="4927842"/>
          </a:xfrm>
        </p:spPr>
        <p:txBody>
          <a:bodyPr>
            <a:normAutofit lnSpcReduction="10000"/>
          </a:bodyPr>
          <a:lstStyle/>
          <a:p>
            <a:pPr marL="0" indent="0">
              <a:buNone/>
            </a:pPr>
            <a:r>
              <a:rPr lang="ja-JP" altLang="en-US" dirty="0"/>
              <a:t>加えて、野間宏、堀田善衛ら大学の仏文科出身者たちが精力的に活動。</a:t>
            </a:r>
          </a:p>
          <a:p>
            <a:pPr marL="0" indent="0">
              <a:buNone/>
            </a:pPr>
            <a:endParaRPr lang="ja-JP" altLang="en-US" dirty="0"/>
          </a:p>
          <a:p>
            <a:pPr marL="0" indent="0">
              <a:buNone/>
            </a:pPr>
            <a:r>
              <a:rPr lang="en-US" altLang="ja-JP" dirty="0"/>
              <a:t>1956</a:t>
            </a:r>
            <a:r>
              <a:rPr lang="ja-JP" altLang="en-US" dirty="0"/>
              <a:t>年　第一回アジア作家会議に堀田善衛が</a:t>
            </a:r>
            <a:r>
              <a:rPr lang="ja-JP" altLang="en-US" dirty="0" smtClean="0"/>
              <a:t>参加。</a:t>
            </a:r>
            <a:endParaRPr lang="ja-JP" altLang="en-US" dirty="0"/>
          </a:p>
          <a:p>
            <a:pPr marL="0" indent="0">
              <a:buNone/>
            </a:pPr>
            <a:r>
              <a:rPr lang="en-US" altLang="ja-JP" dirty="0"/>
              <a:t>1958</a:t>
            </a:r>
            <a:r>
              <a:rPr lang="ja-JP" altLang="en-US" dirty="0"/>
              <a:t>年　第一回アジア・アフリカ作家会議に加藤周一・堀田善衛・遠藤周作が参加（伊藤整団長</a:t>
            </a:r>
            <a:r>
              <a:rPr lang="ja-JP" altLang="en-US" dirty="0" smtClean="0"/>
              <a:t>）。</a:t>
            </a:r>
            <a:endParaRPr lang="ja-JP" altLang="en-US" dirty="0"/>
          </a:p>
          <a:p>
            <a:pPr marL="0" indent="0">
              <a:buNone/>
            </a:pPr>
            <a:r>
              <a:rPr lang="ja-JP" altLang="en-US" dirty="0"/>
              <a:t>　　　　　</a:t>
            </a:r>
            <a:r>
              <a:rPr lang="ja-JP" altLang="en-US" dirty="0" smtClean="0"/>
              <a:t> </a:t>
            </a:r>
            <a:r>
              <a:rPr lang="ja-JP" altLang="en-US" dirty="0" smtClean="0">
                <a:solidFill>
                  <a:srgbClr val="FF0000"/>
                </a:solidFill>
              </a:rPr>
              <a:t>同年、</a:t>
            </a:r>
            <a:r>
              <a:rPr lang="en-US" altLang="ja-JP" dirty="0" smtClean="0">
                <a:solidFill>
                  <a:srgbClr val="FF0000"/>
                </a:solidFill>
              </a:rPr>
              <a:t>FLN</a:t>
            </a:r>
            <a:r>
              <a:rPr lang="ja-JP" altLang="en-US" dirty="0">
                <a:solidFill>
                  <a:srgbClr val="FF0000"/>
                </a:solidFill>
              </a:rPr>
              <a:t>の極東支部が東京に</a:t>
            </a:r>
            <a:r>
              <a:rPr lang="ja-JP" altLang="en-US" dirty="0" smtClean="0">
                <a:solidFill>
                  <a:srgbClr val="FF0000"/>
                </a:solidFill>
              </a:rPr>
              <a:t>置かれる</a:t>
            </a:r>
            <a:endParaRPr lang="en-US" altLang="ja-JP" dirty="0">
              <a:solidFill>
                <a:srgbClr val="FF0000"/>
              </a:solidFill>
            </a:endParaRPr>
          </a:p>
          <a:p>
            <a:pPr marL="0" indent="0">
              <a:buNone/>
            </a:pPr>
            <a:endParaRPr lang="en-US" altLang="ja-JP" dirty="0"/>
          </a:p>
          <a:p>
            <a:pPr marL="0" indent="0">
              <a:buNone/>
            </a:pPr>
            <a:r>
              <a:rPr lang="en-US" altLang="ja-JP" dirty="0" smtClean="0"/>
              <a:t>1959</a:t>
            </a:r>
            <a:r>
              <a:rPr lang="ja-JP" altLang="en-US" dirty="0"/>
              <a:t>年　</a:t>
            </a:r>
            <a:r>
              <a:rPr lang="en-US" altLang="ja-JP" dirty="0"/>
              <a:t>『</a:t>
            </a:r>
            <a:r>
              <a:rPr lang="ja-JP" altLang="en-US" dirty="0"/>
              <a:t>新日本文学</a:t>
            </a:r>
            <a:r>
              <a:rPr lang="en-US" altLang="ja-JP" dirty="0"/>
              <a:t>』2</a:t>
            </a:r>
            <a:r>
              <a:rPr lang="ja-JP" altLang="en-US" dirty="0"/>
              <a:t>月号・</a:t>
            </a:r>
            <a:r>
              <a:rPr lang="en-US" altLang="ja-JP" dirty="0"/>
              <a:t>3</a:t>
            </a:r>
            <a:r>
              <a:rPr lang="ja-JP" altLang="en-US" dirty="0"/>
              <a:t>月号で「アジア・アフリカ文学特集</a:t>
            </a:r>
            <a:r>
              <a:rPr lang="ja-JP" altLang="en-US" dirty="0" smtClean="0"/>
              <a:t>」；中国語</a:t>
            </a:r>
            <a:r>
              <a:rPr lang="ja-JP" altLang="en-US" dirty="0"/>
              <a:t>からの重訳で多数のアジア・アフリカ作家の</a:t>
            </a:r>
            <a:r>
              <a:rPr lang="ja-JP" altLang="en-US" dirty="0" smtClean="0"/>
              <a:t>詩・短編</a:t>
            </a:r>
            <a:r>
              <a:rPr lang="ja-JP" altLang="en-US" dirty="0"/>
              <a:t>小説を</a:t>
            </a:r>
            <a:r>
              <a:rPr lang="ja-JP" altLang="en-US" dirty="0" smtClean="0"/>
              <a:t>紹介</a:t>
            </a:r>
            <a:r>
              <a:rPr lang="en-US" altLang="ja-JP" dirty="0" smtClean="0"/>
              <a:t>; </a:t>
            </a:r>
            <a:r>
              <a:rPr lang="ja-JP" altLang="en-US" dirty="0" smtClean="0">
                <a:solidFill>
                  <a:srgbClr val="FF0000"/>
                </a:solidFill>
              </a:rPr>
              <a:t>モハメド・ディブの短編も収録。</a:t>
            </a:r>
            <a:endParaRPr lang="en-US" altLang="ja-JP" dirty="0" smtClean="0">
              <a:solidFill>
                <a:srgbClr val="FF0000"/>
              </a:solidFill>
            </a:endParaRPr>
          </a:p>
          <a:p>
            <a:pPr marL="0" indent="0">
              <a:buNone/>
            </a:pPr>
            <a:endParaRPr lang="en-US" altLang="ja-JP" dirty="0" smtClean="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5061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a:bodyPr>
          <a:lstStyle/>
          <a:p>
            <a:r>
              <a:rPr kumimoji="1" lang="ja-JP" altLang="en-US" sz="2400" dirty="0" smtClean="0"/>
              <a:t>　</a:t>
            </a:r>
            <a:r>
              <a:rPr kumimoji="1" lang="en-US" altLang="ja-JP" sz="2400" dirty="0" smtClean="0"/>
              <a:t>1913</a:t>
            </a:r>
            <a:r>
              <a:rPr kumimoji="1" lang="ja-JP" altLang="en-US" sz="2400" dirty="0" smtClean="0"/>
              <a:t>年</a:t>
            </a:r>
            <a:r>
              <a:rPr kumimoji="1" lang="en-US" altLang="ja-JP" sz="2400" dirty="0" smtClean="0"/>
              <a:t>11</a:t>
            </a:r>
            <a:r>
              <a:rPr kumimoji="1" lang="ja-JP" altLang="en-US" sz="2400" dirty="0" smtClean="0"/>
              <a:t>月</a:t>
            </a:r>
            <a:r>
              <a:rPr kumimoji="1" lang="en-US" altLang="ja-JP" sz="2400" dirty="0" smtClean="0"/>
              <a:t>7</a:t>
            </a:r>
            <a:r>
              <a:rPr kumimoji="1" lang="ja-JP" altLang="en-US" sz="2400" dirty="0" smtClean="0"/>
              <a:t>日、アルジェリア東部の村</a:t>
            </a:r>
            <a:r>
              <a:rPr lang="ja-JP" altLang="en-US" sz="2400" dirty="0" smtClean="0"/>
              <a:t>モンドヴィにカミュ家の次男として生まれる。父リュシアンはフランス系、母カトリーヌはスペイン系。</a:t>
            </a:r>
            <a:r>
              <a:rPr lang="ja-JP" altLang="en-US" sz="2400" dirty="0" smtClean="0">
                <a:solidFill>
                  <a:srgbClr val="FF0000"/>
                </a:solidFill>
              </a:rPr>
              <a:t>リュシアンは第一次大戦に出征し、</a:t>
            </a:r>
            <a:r>
              <a:rPr lang="en-US" altLang="ja-JP" sz="2400" dirty="0" smtClean="0">
                <a:solidFill>
                  <a:srgbClr val="FF0000"/>
                </a:solidFill>
              </a:rPr>
              <a:t>1914</a:t>
            </a:r>
            <a:r>
              <a:rPr lang="ja-JP" altLang="en-US" sz="2400" dirty="0" smtClean="0">
                <a:solidFill>
                  <a:srgbClr val="FF0000"/>
                </a:solidFill>
              </a:rPr>
              <a:t>年</a:t>
            </a:r>
            <a:r>
              <a:rPr lang="en-US" altLang="ja-JP" sz="2400" dirty="0" smtClean="0">
                <a:solidFill>
                  <a:srgbClr val="FF0000"/>
                </a:solidFill>
              </a:rPr>
              <a:t>10</a:t>
            </a:r>
            <a:r>
              <a:rPr lang="ja-JP" altLang="en-US" sz="2400" dirty="0" smtClean="0">
                <a:solidFill>
                  <a:srgbClr val="FF0000"/>
                </a:solidFill>
              </a:rPr>
              <a:t>月に仏サン＝ブリユーで</a:t>
            </a:r>
            <a:r>
              <a:rPr lang="ja-JP" altLang="en-US" sz="2400" dirty="0">
                <a:solidFill>
                  <a:srgbClr val="FF0000"/>
                </a:solidFill>
              </a:rPr>
              <a:t>死去</a:t>
            </a:r>
            <a:r>
              <a:rPr lang="ja-JP" altLang="en-US" sz="2400" dirty="0" smtClean="0">
                <a:solidFill>
                  <a:srgbClr val="FF0000"/>
                </a:solidFill>
              </a:rPr>
              <a:t>。</a:t>
            </a:r>
            <a:r>
              <a:rPr lang="ja-JP" altLang="en-US" sz="2400" dirty="0" smtClean="0"/>
              <a:t>夫の</a:t>
            </a:r>
            <a:r>
              <a:rPr lang="ja-JP" altLang="en-US" sz="2400" dirty="0"/>
              <a:t>出征</a:t>
            </a:r>
            <a:r>
              <a:rPr lang="ja-JP" altLang="en-US" sz="2400" dirty="0" smtClean="0"/>
              <a:t>後、カトリーヌは二人の息子を連れ</a:t>
            </a:r>
            <a:r>
              <a:rPr lang="ja-JP" altLang="en-US" sz="2400" dirty="0" smtClean="0">
                <a:solidFill>
                  <a:srgbClr val="FF0000"/>
                </a:solidFill>
              </a:rPr>
              <a:t>アルジェのベルクール地区</a:t>
            </a:r>
            <a:r>
              <a:rPr lang="ja-JP" altLang="en-US" sz="2400" dirty="0" smtClean="0"/>
              <a:t>に住む母親（アルベールの祖母）のもとに身を寄せる。</a:t>
            </a:r>
            <a:endParaRPr lang="en-US" altLang="ja-JP" sz="2400" dirty="0" smtClean="0"/>
          </a:p>
          <a:p>
            <a:r>
              <a:rPr lang="ja-JP" altLang="en-US" sz="2400" dirty="0">
                <a:solidFill>
                  <a:srgbClr val="FF0000"/>
                </a:solidFill>
              </a:rPr>
              <a:t>アルベール</a:t>
            </a:r>
            <a:r>
              <a:rPr lang="ja-JP" altLang="en-US" sz="2400" dirty="0" smtClean="0">
                <a:solidFill>
                  <a:srgbClr val="FF0000"/>
                </a:solidFill>
              </a:rPr>
              <a:t>は</a:t>
            </a:r>
            <a:r>
              <a:rPr lang="ja-JP" altLang="en-US" sz="2400" dirty="0">
                <a:solidFill>
                  <a:srgbClr val="FF0000"/>
                </a:solidFill>
              </a:rPr>
              <a:t>父</a:t>
            </a:r>
            <a:r>
              <a:rPr lang="ja-JP" altLang="en-US" sz="2400" dirty="0" smtClean="0">
                <a:solidFill>
                  <a:srgbClr val="FF0000"/>
                </a:solidFill>
              </a:rPr>
              <a:t>を</a:t>
            </a:r>
            <a:r>
              <a:rPr lang="ja-JP" altLang="en-US" sz="2400" dirty="0">
                <a:solidFill>
                  <a:srgbClr val="FF0000"/>
                </a:solidFill>
              </a:rPr>
              <a:t>知</a:t>
            </a:r>
            <a:r>
              <a:rPr lang="ja-JP" altLang="en-US" sz="2400" dirty="0" smtClean="0">
                <a:solidFill>
                  <a:srgbClr val="FF0000"/>
                </a:solidFill>
              </a:rPr>
              <a:t>らずに育った。</a:t>
            </a:r>
            <a:endParaRPr lang="fr-FR" altLang="ja-JP" sz="2400" dirty="0" smtClean="0">
              <a:solidFill>
                <a:srgbClr val="FF0000"/>
              </a:solidFill>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62" y="1666783"/>
            <a:ext cx="5392868" cy="3469412"/>
          </a:xfrm>
          <a:prstGeom prst="rect">
            <a:avLst/>
          </a:prstGeom>
        </p:spPr>
      </p:pic>
      <p:sp>
        <p:nvSpPr>
          <p:cNvPr id="2" name="テキスト ボックス 1"/>
          <p:cNvSpPr txBox="1"/>
          <p:nvPr/>
        </p:nvSpPr>
        <p:spPr>
          <a:xfrm>
            <a:off x="5936623" y="3753699"/>
            <a:ext cx="5224507" cy="830997"/>
          </a:xfrm>
          <a:prstGeom prst="rect">
            <a:avLst/>
          </a:prstGeom>
          <a:solidFill>
            <a:schemeClr val="bg1"/>
          </a:solidFill>
        </p:spPr>
        <p:txBody>
          <a:bodyPr wrap="none" rtlCol="0">
            <a:spAutoFit/>
          </a:bodyPr>
          <a:lstStyle/>
          <a:p>
            <a:r>
              <a:rPr kumimoji="1" lang="ja-JP" altLang="en-US" sz="2400" dirty="0" smtClean="0"/>
              <a:t>アルジェリア生まれのヨーロッパ系住民</a:t>
            </a:r>
            <a:endParaRPr kumimoji="1" lang="en-US" altLang="ja-JP" sz="2400" dirty="0" smtClean="0"/>
          </a:p>
          <a:p>
            <a:r>
              <a:rPr kumimoji="1" lang="ja-JP" altLang="en-US" sz="2400" dirty="0" smtClean="0"/>
              <a:t>＝ピエ・ノワール（</a:t>
            </a:r>
            <a:r>
              <a:rPr kumimoji="1" lang="fr-FR" altLang="ja-JP" sz="2400" dirty="0" smtClean="0"/>
              <a:t>pied-noir</a:t>
            </a:r>
            <a:r>
              <a:rPr kumimoji="1" lang="ja-JP" altLang="en-US" sz="2400" dirty="0" smtClean="0"/>
              <a:t>）</a:t>
            </a:r>
            <a:endParaRPr kumimoji="1" lang="ja-JP" altLang="en-US" sz="2400" dirty="0"/>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3117" y="259044"/>
            <a:ext cx="4713668" cy="6284890"/>
          </a:xfrm>
          <a:prstGeom prst="rect">
            <a:avLst/>
          </a:prstGeom>
        </p:spPr>
      </p:pic>
    </p:spTree>
    <p:extLst>
      <p:ext uri="{BB962C8B-B14F-4D97-AF65-F5344CB8AC3E}">
        <p14:creationId xmlns:p14="http://schemas.microsoft.com/office/powerpoint/2010/main" val="39586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2060"/>
                </a:solidFill>
                <a:effectLst>
                  <a:outerShdw blurRad="38100" dist="38100" dir="2700000" algn="tl">
                    <a:srgbClr val="000000">
                      <a:alpha val="43137"/>
                    </a:srgbClr>
                  </a:outerShdw>
                </a:effectLst>
              </a:rPr>
              <a:t>戦後日本とアルジェリア戦争</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a:t>1961</a:t>
            </a:r>
            <a:r>
              <a:rPr lang="ja-JP" altLang="en-US" dirty="0"/>
              <a:t>年</a:t>
            </a:r>
            <a:r>
              <a:rPr lang="en-US" altLang="ja-JP" dirty="0"/>
              <a:t>3</a:t>
            </a:r>
            <a:r>
              <a:rPr lang="ja-JP" altLang="en-US" dirty="0"/>
              <a:t>月　東京でアジア・アフリカ作家会議緊急</a:t>
            </a:r>
            <a:r>
              <a:rPr lang="ja-JP" altLang="en-US" dirty="0" smtClean="0"/>
              <a:t>集会；</a:t>
            </a:r>
            <a:endParaRPr lang="en-US" altLang="ja-JP" dirty="0" smtClean="0"/>
          </a:p>
          <a:p>
            <a:pPr marL="0" indent="0">
              <a:buNone/>
            </a:pPr>
            <a:r>
              <a:rPr lang="ja-JP" altLang="en-US" dirty="0"/>
              <a:t>　</a:t>
            </a:r>
            <a:r>
              <a:rPr lang="ja-JP" altLang="en-US" dirty="0" smtClean="0"/>
              <a:t>　　　　　　　</a:t>
            </a:r>
            <a:r>
              <a:rPr lang="ja-JP" altLang="en-US" dirty="0" smtClean="0">
                <a:solidFill>
                  <a:srgbClr val="FF0000"/>
                </a:solidFill>
              </a:rPr>
              <a:t>アルジェリア人作家マレク・アッダドが参加</a:t>
            </a:r>
            <a:endParaRPr lang="en-US" altLang="ja-JP" dirty="0">
              <a:solidFill>
                <a:srgbClr val="FF0000"/>
              </a:solidFill>
            </a:endParaRPr>
          </a:p>
          <a:p>
            <a:pPr marL="0" indent="0">
              <a:buNone/>
            </a:pPr>
            <a:endParaRPr lang="en-US" altLang="ja-JP" dirty="0" smtClean="0"/>
          </a:p>
          <a:p>
            <a:pPr marL="0" indent="0">
              <a:buNone/>
            </a:pPr>
            <a:r>
              <a:rPr lang="ja-JP" altLang="en-US" dirty="0" smtClean="0"/>
              <a:t>その後もムールード・マムリと日本の左派知識人らとの交流</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42380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2060"/>
                </a:solidFill>
                <a:effectLst>
                  <a:outerShdw blurRad="38100" dist="38100" dir="2700000" algn="tl">
                    <a:srgbClr val="000000">
                      <a:alpha val="43137"/>
                    </a:srgbClr>
                  </a:outerShdw>
                </a:effectLst>
              </a:rPr>
              <a:t>戦後日本とアルジェリア戦争</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敗戦の体験と、自国の植民地喪失経験を経て、フランスの植民地問題をそれらと類比して考えるという、新しい視座が生まれる。</a:t>
            </a:r>
          </a:p>
          <a:p>
            <a:pPr marL="0" indent="0">
              <a:buNone/>
            </a:pPr>
            <a:r>
              <a:rPr lang="en-US" altLang="ja-JP" dirty="0" smtClean="0"/>
              <a:t>ex. </a:t>
            </a:r>
            <a:r>
              <a:rPr lang="ja-JP" altLang="en-US" dirty="0"/>
              <a:t>藤島宇内「沖縄とアルジェリア」、</a:t>
            </a:r>
            <a:r>
              <a:rPr lang="en-US" altLang="ja-JP" dirty="0"/>
              <a:t>『</a:t>
            </a:r>
            <a:r>
              <a:rPr lang="ja-JP" altLang="en-US" dirty="0"/>
              <a:t>中央公論</a:t>
            </a:r>
            <a:r>
              <a:rPr lang="en-US" altLang="ja-JP" dirty="0"/>
              <a:t>』1958</a:t>
            </a:r>
            <a:r>
              <a:rPr lang="ja-JP" altLang="en-US" dirty="0"/>
              <a:t>年</a:t>
            </a:r>
            <a:r>
              <a:rPr lang="en-US" altLang="ja-JP" dirty="0"/>
              <a:t>5</a:t>
            </a:r>
            <a:r>
              <a:rPr lang="ja-JP" altLang="en-US" dirty="0" smtClean="0"/>
              <a:t>月号：</a:t>
            </a:r>
            <a:endParaRPr lang="en-US" altLang="ja-JP" dirty="0" smtClean="0"/>
          </a:p>
          <a:p>
            <a:pPr marL="0" indent="0">
              <a:buNone/>
            </a:pPr>
            <a:r>
              <a:rPr lang="ja-JP" altLang="en-US" dirty="0" smtClean="0"/>
              <a:t>「</a:t>
            </a:r>
            <a:r>
              <a:rPr lang="ja-JP" altLang="en-US" dirty="0"/>
              <a:t>日本人にとって軍事的植民地沖縄の問題は、アジア・アフリカ共通の苦悩を理解する鍵だ</a:t>
            </a:r>
            <a:r>
              <a:rPr lang="ja-JP" altLang="en-US" dirty="0" smtClean="0"/>
              <a:t>」</a:t>
            </a:r>
            <a:endParaRPr lang="ja-JP" altLang="en-US" dirty="0"/>
          </a:p>
          <a:p>
            <a:pPr marL="0" indent="0">
              <a:buNone/>
            </a:pPr>
            <a:endParaRPr lang="en-US" altLang="ja-JP" dirty="0" smtClean="0"/>
          </a:p>
          <a:p>
            <a:pPr marL="0" indent="0">
              <a:buNone/>
            </a:pPr>
            <a:r>
              <a:rPr lang="en-US" altLang="ja-JP" dirty="0" smtClean="0"/>
              <a:t>e</a:t>
            </a:r>
            <a:r>
              <a:rPr kumimoji="1" lang="en-US" altLang="ja-JP" dirty="0" smtClean="0"/>
              <a:t>x. 『</a:t>
            </a:r>
            <a:r>
              <a:rPr kumimoji="1" lang="ja-JP" altLang="en-US" dirty="0" smtClean="0"/>
              <a:t>週刊朝日</a:t>
            </a:r>
            <a:r>
              <a:rPr kumimoji="1" lang="en-US" altLang="ja-JP" dirty="0" smtClean="0"/>
              <a:t>』1958</a:t>
            </a:r>
            <a:r>
              <a:rPr kumimoji="1" lang="ja-JP" altLang="en-US" dirty="0" smtClean="0"/>
              <a:t>年</a:t>
            </a:r>
            <a:r>
              <a:rPr kumimoji="1" lang="en-US" altLang="ja-JP" dirty="0" smtClean="0"/>
              <a:t>6</a:t>
            </a:r>
            <a:r>
              <a:rPr kumimoji="1" lang="ja-JP" altLang="en-US" dirty="0" smtClean="0"/>
              <a:t>月</a:t>
            </a:r>
            <a:r>
              <a:rPr kumimoji="1" lang="en-US" altLang="ja-JP" dirty="0" smtClean="0"/>
              <a:t>8</a:t>
            </a:r>
            <a:r>
              <a:rPr kumimoji="1" lang="ja-JP" altLang="en-US" dirty="0" smtClean="0"/>
              <a:t>日号：</a:t>
            </a:r>
            <a:endParaRPr kumimoji="1" lang="en-US" altLang="ja-JP" dirty="0" smtClean="0"/>
          </a:p>
          <a:p>
            <a:pPr marL="0" indent="0">
              <a:buNone/>
            </a:pPr>
            <a:r>
              <a:rPr lang="ja-JP" altLang="en-US" dirty="0" smtClean="0"/>
              <a:t>：「アルジェリアに対するフランスの立場は、かつての満州に対する日本のそれとも似通っているようだ」</a:t>
            </a:r>
            <a:endParaRPr kumimoji="1" lang="ja-JP" altLang="en-US" dirty="0"/>
          </a:p>
        </p:txBody>
      </p:sp>
    </p:spTree>
    <p:extLst>
      <p:ext uri="{BB962C8B-B14F-4D97-AF65-F5344CB8AC3E}">
        <p14:creationId xmlns:p14="http://schemas.microsoft.com/office/powerpoint/2010/main" val="4152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2060"/>
                </a:solidFill>
                <a:effectLst>
                  <a:outerShdw blurRad="38100" dist="38100" dir="2700000" algn="tl">
                    <a:srgbClr val="000000">
                      <a:alpha val="43137"/>
                    </a:srgbClr>
                  </a:outerShdw>
                </a:effectLst>
              </a:rPr>
              <a:t>アルジェリア戦争に関する著作・翻訳</a:t>
            </a:r>
            <a:endParaRPr kumimoji="1" lang="ja-JP" altLang="en-US"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lstStyle/>
          <a:p>
            <a:pPr marL="0" indent="0">
              <a:buNone/>
            </a:pPr>
            <a:r>
              <a:rPr lang="ja-JP" altLang="en-US" dirty="0" smtClean="0"/>
              <a:t>・淡</a:t>
            </a:r>
            <a:r>
              <a:rPr lang="ja-JP" altLang="en-US" dirty="0"/>
              <a:t>徳三郎</a:t>
            </a:r>
            <a:r>
              <a:rPr lang="en-US" altLang="ja-JP" dirty="0"/>
              <a:t>『</a:t>
            </a:r>
            <a:r>
              <a:rPr lang="ja-JP" altLang="en-US" dirty="0"/>
              <a:t>アルジェリア問題</a:t>
            </a:r>
            <a:r>
              <a:rPr lang="ja-JP" altLang="en-US" dirty="0" err="1"/>
              <a:t>ー</a:t>
            </a:r>
            <a:r>
              <a:rPr lang="ja-JP" altLang="en-US" dirty="0"/>
              <a:t>フランスはよろめく</a:t>
            </a:r>
            <a:r>
              <a:rPr lang="en-US" altLang="ja-JP" dirty="0"/>
              <a:t>』</a:t>
            </a:r>
            <a:r>
              <a:rPr lang="ja-JP" altLang="en-US" dirty="0"/>
              <a:t>（理論社、</a:t>
            </a:r>
            <a:r>
              <a:rPr lang="en-US" altLang="ja-JP" dirty="0"/>
              <a:t>1958</a:t>
            </a:r>
            <a:r>
              <a:rPr lang="ja-JP" altLang="en-US" dirty="0"/>
              <a:t>年</a:t>
            </a:r>
            <a:r>
              <a:rPr lang="ja-JP" altLang="en-US" dirty="0" smtClean="0"/>
              <a:t>）</a:t>
            </a:r>
            <a:r>
              <a:rPr lang="en-US" altLang="ja-JP" dirty="0" smtClean="0"/>
              <a:t>『</a:t>
            </a:r>
            <a:r>
              <a:rPr lang="ja-JP" altLang="en-US" dirty="0"/>
              <a:t>アルジェリア革命</a:t>
            </a:r>
            <a:r>
              <a:rPr lang="en-US" altLang="ja-JP" dirty="0"/>
              <a:t>』</a:t>
            </a:r>
            <a:r>
              <a:rPr lang="ja-JP" altLang="en-US" dirty="0"/>
              <a:t>（弘文堂、</a:t>
            </a:r>
            <a:r>
              <a:rPr lang="en-US" altLang="ja-JP" dirty="0"/>
              <a:t>1960</a:t>
            </a:r>
            <a:r>
              <a:rPr lang="ja-JP" altLang="en-US" dirty="0"/>
              <a:t>年</a:t>
            </a:r>
            <a:r>
              <a:rPr lang="ja-JP" altLang="en-US" dirty="0" smtClean="0"/>
              <a:t>）</a:t>
            </a:r>
            <a:endParaRPr lang="en-US" altLang="ja-JP" dirty="0" smtClean="0"/>
          </a:p>
          <a:p>
            <a:pPr marL="0" indent="0">
              <a:buNone/>
            </a:pPr>
            <a:r>
              <a:rPr lang="en-US" altLang="ja-JP" dirty="0" smtClean="0"/>
              <a:t>『</a:t>
            </a:r>
            <a:r>
              <a:rPr lang="ja-JP" altLang="en-US" dirty="0"/>
              <a:t>アルジェリア解放戦争</a:t>
            </a:r>
            <a:r>
              <a:rPr lang="ja-JP" altLang="en-US" dirty="0" err="1"/>
              <a:t>ー</a:t>
            </a:r>
            <a:r>
              <a:rPr lang="en-US" altLang="ja-JP" dirty="0"/>
              <a:t>FLN</a:t>
            </a:r>
            <a:r>
              <a:rPr lang="ja-JP" altLang="en-US" dirty="0"/>
              <a:t>の七年半</a:t>
            </a:r>
            <a:r>
              <a:rPr lang="en-US" altLang="ja-JP" dirty="0"/>
              <a:t>』</a:t>
            </a:r>
            <a:r>
              <a:rPr lang="ja-JP" altLang="en-US" dirty="0"/>
              <a:t>（青木書店、</a:t>
            </a:r>
            <a:r>
              <a:rPr lang="en-US" altLang="ja-JP" dirty="0"/>
              <a:t>1962</a:t>
            </a:r>
            <a:r>
              <a:rPr lang="ja-JP" altLang="en-US" dirty="0"/>
              <a:t>年</a:t>
            </a:r>
            <a:r>
              <a:rPr lang="ja-JP" altLang="en-US" dirty="0" smtClean="0"/>
              <a:t>）</a:t>
            </a:r>
            <a:endParaRPr lang="ja-JP" altLang="en-US" dirty="0"/>
          </a:p>
          <a:p>
            <a:pPr marL="0" indent="0">
              <a:buNone/>
            </a:pPr>
            <a:r>
              <a:rPr lang="ja-JP" altLang="en-US" dirty="0"/>
              <a:t>・鈴木</a:t>
            </a:r>
            <a:r>
              <a:rPr lang="ja-JP" altLang="en-US" dirty="0" smtClean="0"/>
              <a:t>道彦訳</a:t>
            </a:r>
            <a:r>
              <a:rPr lang="en-US" altLang="ja-JP" dirty="0" smtClean="0"/>
              <a:t>『</a:t>
            </a:r>
            <a:r>
              <a:rPr lang="ja-JP" altLang="en-US" dirty="0"/>
              <a:t>太陽の影</a:t>
            </a:r>
            <a:r>
              <a:rPr lang="en-US" altLang="ja-JP" dirty="0"/>
              <a:t>』</a:t>
            </a:r>
            <a:r>
              <a:rPr lang="ja-JP" altLang="en-US" dirty="0"/>
              <a:t>（共訳、青木書店、</a:t>
            </a:r>
            <a:r>
              <a:rPr lang="en-US" altLang="ja-JP" dirty="0"/>
              <a:t>1958</a:t>
            </a:r>
            <a:r>
              <a:rPr lang="ja-JP" altLang="en-US" dirty="0"/>
              <a:t>年</a:t>
            </a:r>
            <a:r>
              <a:rPr lang="ja-JP" altLang="en-US" dirty="0" smtClean="0"/>
              <a:t>）</a:t>
            </a:r>
            <a:endParaRPr lang="en-US" altLang="ja-JP" dirty="0"/>
          </a:p>
          <a:p>
            <a:pPr marL="0" indent="0">
              <a:buNone/>
            </a:pPr>
            <a:r>
              <a:rPr lang="ja-JP" altLang="en-US" dirty="0" smtClean="0"/>
              <a:t>同、ジュール</a:t>
            </a:r>
            <a:r>
              <a:rPr lang="ja-JP" altLang="en-US" dirty="0"/>
              <a:t>・ロワ</a:t>
            </a:r>
            <a:r>
              <a:rPr lang="en-US" altLang="ja-JP" dirty="0"/>
              <a:t>『</a:t>
            </a:r>
            <a:r>
              <a:rPr lang="ja-JP" altLang="en-US" dirty="0"/>
              <a:t>アルジェリア戦争</a:t>
            </a:r>
            <a:r>
              <a:rPr lang="ja-JP" altLang="en-US" dirty="0" err="1"/>
              <a:t>ー</a:t>
            </a:r>
            <a:r>
              <a:rPr lang="ja-JP" altLang="en-US" dirty="0"/>
              <a:t>私は証言する</a:t>
            </a:r>
            <a:r>
              <a:rPr lang="en-US" altLang="ja-JP" dirty="0"/>
              <a:t>』</a:t>
            </a:r>
            <a:r>
              <a:rPr lang="ja-JP" altLang="en-US" dirty="0"/>
              <a:t>（</a:t>
            </a:r>
            <a:r>
              <a:rPr lang="en-US" altLang="ja-JP" dirty="0"/>
              <a:t>1961</a:t>
            </a:r>
            <a:r>
              <a:rPr lang="ja-JP" altLang="en-US" dirty="0"/>
              <a:t>年、岩波新書）</a:t>
            </a:r>
          </a:p>
          <a:p>
            <a:pPr marL="0" indent="0">
              <a:buNone/>
            </a:pPr>
            <a:r>
              <a:rPr lang="ja-JP" altLang="en-US" dirty="0" smtClean="0"/>
              <a:t>・長谷川四郎訳、</a:t>
            </a:r>
            <a:r>
              <a:rPr lang="ja-JP" altLang="en-US" dirty="0"/>
              <a:t>アンリ・アレグ</a:t>
            </a:r>
            <a:r>
              <a:rPr lang="en-US" altLang="ja-JP" dirty="0"/>
              <a:t>『</a:t>
            </a:r>
            <a:r>
              <a:rPr lang="ja-JP" altLang="en-US" dirty="0"/>
              <a:t>尋問</a:t>
            </a:r>
            <a:r>
              <a:rPr lang="en-US" altLang="ja-JP" dirty="0"/>
              <a:t>』</a:t>
            </a:r>
            <a:r>
              <a:rPr lang="ja-JP" altLang="en-US" dirty="0"/>
              <a:t>（</a:t>
            </a:r>
            <a:r>
              <a:rPr lang="en-US" altLang="ja-JP" dirty="0"/>
              <a:t>1958</a:t>
            </a:r>
            <a:r>
              <a:rPr lang="ja-JP" altLang="en-US" dirty="0"/>
              <a:t>年、みすず書房）</a:t>
            </a:r>
          </a:p>
          <a:p>
            <a:r>
              <a:rPr lang="ja-JP" altLang="en-US" dirty="0" smtClean="0"/>
              <a:t>村松</a:t>
            </a:r>
            <a:r>
              <a:rPr lang="ja-JP" altLang="en-US" dirty="0"/>
              <a:t>剛</a:t>
            </a:r>
            <a:r>
              <a:rPr lang="en-US" altLang="ja-JP" dirty="0"/>
              <a:t>『</a:t>
            </a:r>
            <a:r>
              <a:rPr lang="ja-JP" altLang="en-US" dirty="0"/>
              <a:t>アルジェリア戦線従軍記</a:t>
            </a:r>
            <a:r>
              <a:rPr lang="en-US" altLang="ja-JP" dirty="0"/>
              <a:t>』</a:t>
            </a:r>
            <a:r>
              <a:rPr lang="ja-JP" altLang="en-US" dirty="0"/>
              <a:t>（</a:t>
            </a:r>
            <a:r>
              <a:rPr lang="en-US" altLang="ja-JP" dirty="0"/>
              <a:t>1962</a:t>
            </a:r>
            <a:r>
              <a:rPr lang="ja-JP" altLang="en-US" dirty="0"/>
              <a:t>年、中央公論社）</a:t>
            </a:r>
          </a:p>
          <a:p>
            <a:endParaRPr kumimoji="1" lang="ja-JP" altLang="en-US" dirty="0"/>
          </a:p>
        </p:txBody>
      </p:sp>
    </p:spTree>
    <p:extLst>
      <p:ext uri="{BB962C8B-B14F-4D97-AF65-F5344CB8AC3E}">
        <p14:creationId xmlns:p14="http://schemas.microsoft.com/office/powerpoint/2010/main" val="1265900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2060"/>
                </a:solidFill>
                <a:effectLst>
                  <a:outerShdw blurRad="38100" dist="38100" dir="2700000" algn="tl">
                    <a:srgbClr val="000000">
                      <a:alpha val="43137"/>
                    </a:srgbClr>
                  </a:outerShdw>
                </a:effectLst>
              </a:rPr>
              <a:t>アルジェリア戦争を題材に取り入れた小説</a:t>
            </a:r>
            <a:endParaRPr kumimoji="1" lang="ja-JP" altLang="en-US"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t>・大江健三郎「喝采」</a:t>
            </a:r>
            <a:endParaRPr kumimoji="1" lang="en-US" altLang="ja-JP" dirty="0" smtClean="0"/>
          </a:p>
          <a:p>
            <a:pPr marL="0" indent="0">
              <a:buNone/>
            </a:pPr>
            <a:r>
              <a:rPr lang="ja-JP" altLang="en-US" dirty="0"/>
              <a:t>　</a:t>
            </a:r>
            <a:r>
              <a:rPr lang="ja-JP" altLang="en-US" dirty="0" smtClean="0"/>
              <a:t>　　　　　　  </a:t>
            </a:r>
            <a:r>
              <a:rPr lang="en-US" altLang="ja-JP" dirty="0" smtClean="0"/>
              <a:t>『</a:t>
            </a:r>
            <a:r>
              <a:rPr lang="ja-JP" altLang="en-US" dirty="0" smtClean="0"/>
              <a:t>われらの時代</a:t>
            </a:r>
            <a:r>
              <a:rPr lang="en-US" altLang="ja-JP" dirty="0" smtClean="0"/>
              <a:t>』</a:t>
            </a:r>
          </a:p>
          <a:p>
            <a:pPr marL="0" indent="0">
              <a:buNone/>
            </a:pPr>
            <a:r>
              <a:rPr lang="ja-JP" altLang="en-US" dirty="0"/>
              <a:t>　</a:t>
            </a:r>
            <a:r>
              <a:rPr lang="ja-JP" altLang="en-US" dirty="0" smtClean="0"/>
              <a:t>　　　　　　  「叫び声」</a:t>
            </a:r>
            <a:endParaRPr kumimoji="1" lang="en-US" altLang="ja-JP" dirty="0" smtClean="0"/>
          </a:p>
          <a:p>
            <a:pPr marL="0" indent="0">
              <a:buNone/>
            </a:pPr>
            <a:endParaRPr lang="en-US" altLang="ja-JP" dirty="0"/>
          </a:p>
          <a:p>
            <a:pPr marL="0" indent="0">
              <a:buNone/>
            </a:pPr>
            <a:r>
              <a:rPr kumimoji="1" lang="ja-JP" altLang="en-US" dirty="0" smtClean="0"/>
              <a:t>・堀田善衛</a:t>
            </a:r>
            <a:r>
              <a:rPr lang="en-US" altLang="ja-JP" dirty="0" smtClean="0"/>
              <a:t>『</a:t>
            </a:r>
            <a:r>
              <a:rPr lang="ja-JP" altLang="en-US" dirty="0" smtClean="0"/>
              <a:t>スフィンクス</a:t>
            </a:r>
            <a:r>
              <a:rPr lang="en-US" altLang="ja-JP" dirty="0" smtClean="0"/>
              <a:t>』</a:t>
            </a:r>
          </a:p>
          <a:p>
            <a:pPr marL="0" indent="0">
              <a:buNone/>
            </a:pPr>
            <a:r>
              <a:rPr kumimoji="1" lang="ja-JP" altLang="en-US" dirty="0"/>
              <a:t>　</a:t>
            </a:r>
            <a:r>
              <a:rPr kumimoji="1" lang="ja-JP" altLang="en-US" dirty="0" smtClean="0"/>
              <a:t>　　　　　「あるベトナム人」</a:t>
            </a:r>
            <a:endParaRPr lang="en-US" altLang="ja-JP" dirty="0"/>
          </a:p>
          <a:p>
            <a:pPr marL="0" indent="0">
              <a:buNone/>
            </a:pPr>
            <a:r>
              <a:rPr lang="ja-JP" altLang="en-US" dirty="0" smtClean="0"/>
              <a:t>　　　　　　　　　　　　　　　　　　　　　　　　　　　　　　　　等</a:t>
            </a:r>
            <a:endParaRPr kumimoji="1" lang="ja-JP" altLang="en-US" dirty="0"/>
          </a:p>
        </p:txBody>
      </p:sp>
    </p:spTree>
    <p:extLst>
      <p:ext uri="{BB962C8B-B14F-4D97-AF65-F5344CB8AC3E}">
        <p14:creationId xmlns:p14="http://schemas.microsoft.com/office/powerpoint/2010/main" val="2455458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solidFill>
                  <a:srgbClr val="002060"/>
                </a:solidFill>
                <a:effectLst>
                  <a:outerShdw blurRad="38100" dist="38100" dir="2700000" algn="tl">
                    <a:srgbClr val="000000">
                      <a:alpha val="43137"/>
                    </a:srgbClr>
                  </a:outerShdw>
                </a:effectLst>
              </a:rPr>
              <a:t>日本におけるカミュの受容　</a:t>
            </a:r>
            <a:r>
              <a:rPr kumimoji="1" lang="en-US" altLang="ja-JP" sz="3200" dirty="0" smtClean="0">
                <a:solidFill>
                  <a:srgbClr val="002060"/>
                </a:solidFill>
                <a:effectLst>
                  <a:outerShdw blurRad="38100" dist="38100" dir="2700000" algn="tl">
                    <a:srgbClr val="000000">
                      <a:alpha val="43137"/>
                    </a:srgbClr>
                  </a:outerShdw>
                </a:effectLst>
              </a:rPr>
              <a:t>1.</a:t>
            </a:r>
            <a:r>
              <a:rPr kumimoji="1" lang="ja-JP" altLang="en-US" sz="3200" dirty="0" smtClean="0">
                <a:solidFill>
                  <a:srgbClr val="002060"/>
                </a:solidFill>
                <a:effectLst>
                  <a:outerShdw blurRad="38100" dist="38100" dir="2700000" algn="tl">
                    <a:srgbClr val="000000">
                      <a:alpha val="43137"/>
                    </a:srgbClr>
                  </a:outerShdw>
                </a:effectLst>
              </a:rPr>
              <a:t>最先端の作家として</a:t>
            </a:r>
            <a:endParaRPr kumimoji="1" lang="ja-JP" altLang="en-US" sz="3200"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１９５０年</a:t>
            </a:r>
            <a:r>
              <a:rPr kumimoji="1" lang="en-US" altLang="ja-JP" dirty="0" smtClean="0"/>
              <a:t>『</a:t>
            </a:r>
            <a:r>
              <a:rPr kumimoji="1" lang="ja-JP" altLang="en-US" dirty="0" smtClean="0"/>
              <a:t>ペスト</a:t>
            </a:r>
            <a:r>
              <a:rPr kumimoji="1" lang="en-US" altLang="ja-JP" dirty="0" smtClean="0"/>
              <a:t>』</a:t>
            </a:r>
            <a:r>
              <a:rPr kumimoji="1" lang="ja-JP" altLang="en-US" dirty="0" smtClean="0"/>
              <a:t>（窪田啓作訳）</a:t>
            </a:r>
            <a:endParaRPr kumimoji="1" lang="en-US" altLang="ja-JP" dirty="0" smtClean="0"/>
          </a:p>
          <a:p>
            <a:pPr marL="0" indent="0">
              <a:buNone/>
            </a:pPr>
            <a:r>
              <a:rPr lang="ja-JP" altLang="en-US" dirty="0" smtClean="0"/>
              <a:t>１９５１年</a:t>
            </a:r>
            <a:r>
              <a:rPr lang="en-US" altLang="ja-JP" dirty="0" smtClean="0"/>
              <a:t>『</a:t>
            </a:r>
            <a:r>
              <a:rPr lang="ja-JP" altLang="en-US" dirty="0" smtClean="0"/>
              <a:t>異邦人</a:t>
            </a:r>
            <a:r>
              <a:rPr lang="en-US" altLang="ja-JP" dirty="0" smtClean="0"/>
              <a:t>』</a:t>
            </a:r>
            <a:r>
              <a:rPr lang="ja-JP" altLang="en-US" dirty="0" smtClean="0"/>
              <a:t>（宮崎嶺雄訳）</a:t>
            </a:r>
            <a:endParaRPr lang="en-US" altLang="ja-JP" dirty="0" smtClean="0"/>
          </a:p>
          <a:p>
            <a:pPr marL="0" indent="0">
              <a:buNone/>
            </a:pPr>
            <a:r>
              <a:rPr kumimoji="1" lang="ja-JP" altLang="en-US" dirty="0" smtClean="0"/>
              <a:t>→知識人たちの間で大きく話題に</a:t>
            </a:r>
            <a:endParaRPr kumimoji="1" lang="en-US" altLang="ja-JP" dirty="0" smtClean="0"/>
          </a:p>
          <a:p>
            <a:pPr marL="0" indent="0">
              <a:buNone/>
            </a:pPr>
            <a:endParaRPr lang="en-US" altLang="ja-JP" dirty="0"/>
          </a:p>
          <a:p>
            <a:pPr marL="0" indent="0">
              <a:buNone/>
            </a:pPr>
            <a:r>
              <a:rPr kumimoji="1" lang="ja-JP" altLang="en-US" dirty="0" smtClean="0"/>
              <a:t>阿部知二「こういうものを</a:t>
            </a:r>
            <a:r>
              <a:rPr kumimoji="1" lang="ja-JP" altLang="en-US" dirty="0" err="1" smtClean="0"/>
              <a:t>讀む</a:t>
            </a:r>
            <a:r>
              <a:rPr kumimoji="1" lang="ja-JP" altLang="en-US" dirty="0" smtClean="0"/>
              <a:t>と、われわれの小説が、なんとおくれているか、ということが分る。五十年か百年かは知らない。とにかくレイス・コースにおいて一廻りほど後れているという感じがする」（</a:t>
            </a:r>
            <a:r>
              <a:rPr kumimoji="1" lang="en-US" altLang="ja-JP" dirty="0" smtClean="0"/>
              <a:t>『</a:t>
            </a:r>
            <a:r>
              <a:rPr kumimoji="1" lang="ja-JP" altLang="en-US" dirty="0" smtClean="0"/>
              <a:t>新潮</a:t>
            </a:r>
            <a:r>
              <a:rPr kumimoji="1" lang="en-US" altLang="ja-JP" dirty="0" smtClean="0"/>
              <a:t>』1951</a:t>
            </a:r>
            <a:r>
              <a:rPr kumimoji="1" lang="ja-JP" altLang="en-US" dirty="0" smtClean="0"/>
              <a:t>年</a:t>
            </a:r>
            <a:r>
              <a:rPr kumimoji="1" lang="en-US" altLang="ja-JP" dirty="0" smtClean="0"/>
              <a:t>6</a:t>
            </a:r>
            <a:r>
              <a:rPr kumimoji="1" lang="ja-JP" altLang="en-US" dirty="0" smtClean="0"/>
              <a:t>月特大号）</a:t>
            </a:r>
            <a:endParaRPr kumimoji="1" lang="en-US" altLang="ja-JP" dirty="0" smtClean="0"/>
          </a:p>
          <a:p>
            <a:pPr marL="0" indent="0">
              <a:buNone/>
            </a:pPr>
            <a:endParaRPr lang="en-US" altLang="ja-JP" dirty="0"/>
          </a:p>
          <a:p>
            <a:pPr marL="0" indent="0">
              <a:buNone/>
            </a:pPr>
            <a:r>
              <a:rPr kumimoji="1" lang="ja-JP" altLang="en-US" dirty="0" smtClean="0"/>
              <a:t>同年、広津和郎と中村光夫の間に「</a:t>
            </a:r>
            <a:r>
              <a:rPr kumimoji="1" lang="en-US" altLang="ja-JP" dirty="0" smtClean="0"/>
              <a:t>『</a:t>
            </a:r>
            <a:r>
              <a:rPr kumimoji="1" lang="ja-JP" altLang="en-US" dirty="0" smtClean="0"/>
              <a:t>異邦人</a:t>
            </a:r>
            <a:r>
              <a:rPr kumimoji="1" lang="en-US" altLang="ja-JP" dirty="0" smtClean="0"/>
              <a:t>』</a:t>
            </a:r>
            <a:r>
              <a:rPr kumimoji="1" lang="ja-JP" altLang="en-US" dirty="0" smtClean="0"/>
              <a:t>論争」が起きる</a:t>
            </a:r>
            <a:endParaRPr kumimoji="1" lang="ja-JP" altLang="en-US" dirty="0"/>
          </a:p>
        </p:txBody>
      </p:sp>
    </p:spTree>
    <p:extLst>
      <p:ext uri="{BB962C8B-B14F-4D97-AF65-F5344CB8AC3E}">
        <p14:creationId xmlns:p14="http://schemas.microsoft.com/office/powerpoint/2010/main" val="355914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solidFill>
                  <a:srgbClr val="002060"/>
                </a:solidFill>
              </a:rPr>
              <a:t>日本におけるカミュの受容　</a:t>
            </a:r>
            <a:r>
              <a:rPr lang="en-US" altLang="ja-JP" sz="3200" dirty="0" smtClean="0">
                <a:solidFill>
                  <a:srgbClr val="002060"/>
                </a:solidFill>
              </a:rPr>
              <a:t>2.</a:t>
            </a:r>
            <a:r>
              <a:rPr lang="ja-JP" altLang="en-US" sz="3200" dirty="0">
                <a:solidFill>
                  <a:srgbClr val="002060"/>
                </a:solidFill>
              </a:rPr>
              <a:t>サルトル</a:t>
            </a:r>
            <a:r>
              <a:rPr lang="ja-JP" altLang="en-US" sz="3200" dirty="0" smtClean="0">
                <a:solidFill>
                  <a:srgbClr val="002060"/>
                </a:solidFill>
              </a:rPr>
              <a:t>の敵役として</a:t>
            </a:r>
            <a:endParaRPr kumimoji="1" lang="ja-JP" altLang="en-US" sz="3200" dirty="0">
              <a:solidFill>
                <a:srgbClr val="002060"/>
              </a:solidFill>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t>サルトル・カミュ論争～アルジェリア戦争</a:t>
            </a:r>
            <a:endParaRPr kumimoji="1" lang="en-US" altLang="ja-JP" dirty="0" smtClean="0"/>
          </a:p>
          <a:p>
            <a:pPr marL="0" indent="0">
              <a:buNone/>
            </a:pPr>
            <a:r>
              <a:rPr lang="ja-JP" altLang="en-US" dirty="0" smtClean="0"/>
              <a:t>→仏での趨勢を受け、日本でもサルトル側につく知識人が多かった。</a:t>
            </a:r>
            <a:endParaRPr lang="en-US" altLang="ja-JP" dirty="0" smtClean="0"/>
          </a:p>
          <a:p>
            <a:pPr marL="0" indent="0">
              <a:buNone/>
            </a:pPr>
            <a:endParaRPr lang="en-US" altLang="ja-JP" dirty="0"/>
          </a:p>
          <a:p>
            <a:pPr marL="0" indent="0">
              <a:buNone/>
            </a:pPr>
            <a:r>
              <a:rPr lang="ja-JP" altLang="en-US" dirty="0" smtClean="0"/>
              <a:t>一方、中村光夫のようにカミュの「アルジェリア性」を鋭く看取する批評家も：</a:t>
            </a:r>
            <a:endParaRPr lang="en-US" altLang="ja-JP" dirty="0" smtClean="0"/>
          </a:p>
          <a:p>
            <a:pPr marL="0" indent="0">
              <a:buNone/>
            </a:pP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312" y="3857980"/>
            <a:ext cx="1771650" cy="2581275"/>
          </a:xfrm>
          <a:prstGeom prst="rect">
            <a:avLst/>
          </a:prstGeom>
        </p:spPr>
      </p:pic>
    </p:spTree>
    <p:extLst>
      <p:ext uri="{BB962C8B-B14F-4D97-AF65-F5344CB8AC3E}">
        <p14:creationId xmlns:p14="http://schemas.microsoft.com/office/powerpoint/2010/main" val="75733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45127" y="365760"/>
            <a:ext cx="10515600" cy="6267052"/>
          </a:xfrm>
        </p:spPr>
        <p:txBody>
          <a:bodyPr>
            <a:normAutofit/>
          </a:bodyPr>
          <a:lstStyle/>
          <a:p>
            <a:pPr marL="0" indent="0">
              <a:buNone/>
            </a:pPr>
            <a:r>
              <a:rPr lang="ja-JP" altLang="en-US" dirty="0"/>
              <a:t>多くの詩人と同様、彼にもまた人生のさまざまな面との最初の</a:t>
            </a:r>
            <a:r>
              <a:rPr lang="ja-JP" altLang="en-US" dirty="0" err="1"/>
              <a:t>接触がが決定的な</a:t>
            </a:r>
            <a:r>
              <a:rPr lang="ja-JP" altLang="en-US" dirty="0"/>
              <a:t>意味を持ってゐます。初期の散文詩に現はれた自然がフランス文学のながらく枯れてゐた樹液がとつぜん甦ったやうな新鮮さを持つのは、はじめてアフリカの強烈な光をみづから所有した官能の歓びが、みづみづしい自信で現はれてゐるからです</a:t>
            </a:r>
            <a:r>
              <a:rPr lang="ja-JP" altLang="en-US" dirty="0" smtClean="0"/>
              <a:t>。</a:t>
            </a:r>
            <a:r>
              <a:rPr lang="ja-JP" altLang="en-US" dirty="0"/>
              <a:t>幼時の貧しい生活や、アラビア人の悲惨を見聞したことが、彼の思想の方向を定めたのも、それと関連があります</a:t>
            </a:r>
            <a:r>
              <a:rPr lang="ja-JP" altLang="en-US" dirty="0" smtClean="0"/>
              <a:t>。</a:t>
            </a:r>
            <a:r>
              <a:rPr lang="en-US" altLang="ja-JP" dirty="0" smtClean="0"/>
              <a:t>[…]</a:t>
            </a:r>
          </a:p>
          <a:p>
            <a:pPr marL="0" indent="0">
              <a:buNone/>
            </a:pPr>
            <a:r>
              <a:rPr lang="ja-JP" altLang="en-US" dirty="0" smtClean="0"/>
              <a:t>ここ</a:t>
            </a:r>
            <a:r>
              <a:rPr lang="ja-JP" altLang="en-US" dirty="0"/>
              <a:t>で彼がアフリカ生れのアフリカ育ちであり、無神論者であって、フランスの国土にも、またまたその精神のながい伝統にも</a:t>
            </a:r>
            <a:r>
              <a:rPr lang="ja-JP" altLang="en-US" dirty="0" smtClean="0"/>
              <a:t>、ある点では無縁</a:t>
            </a:r>
            <a:r>
              <a:rPr lang="ja-JP" altLang="en-US" dirty="0"/>
              <a:t>な「異邦人」であったことが大きな意味を持ってきます。軍人、農工業を支配する資本家、官吏などが絶対権を持つフランスの薄い支配層のもとに、千年のアラビア文化を感じ、さらに廃墟の形でローマ、カルタゴの存在を意識して成人した彼が、異質の文化の重なり合</a:t>
            </a:r>
            <a:r>
              <a:rPr lang="ja-JP" altLang="en-US" dirty="0" err="1"/>
              <a:t>ひの</a:t>
            </a:r>
            <a:r>
              <a:rPr lang="ja-JP" altLang="en-US" dirty="0"/>
              <a:t>なかに生きる僕等と、感受性の動きに、極めて近い類縁を持ってゐても、不思議はないのです。</a:t>
            </a:r>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lang="ja-JP" altLang="en-US" dirty="0"/>
          </a:p>
        </p:txBody>
      </p:sp>
    </p:spTree>
    <p:extLst>
      <p:ext uri="{BB962C8B-B14F-4D97-AF65-F5344CB8AC3E}">
        <p14:creationId xmlns:p14="http://schemas.microsoft.com/office/powerpoint/2010/main" val="40808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ja-JP" altLang="en-US" dirty="0"/>
              <a:t>カミュの小説と物語は結局、フランスによるアルジェリアの横領の伝統、固有語法、そして、言説的な諸戦略をかなり正確に蒸留して見せるものである。</a:t>
            </a:r>
          </a:p>
          <a:p>
            <a:pPr marL="0" indent="0">
              <a:buNone/>
            </a:pPr>
            <a:r>
              <a:rPr lang="ja-JP" altLang="en-US" dirty="0"/>
              <a:t>－</a:t>
            </a:r>
            <a:r>
              <a:rPr lang="en-US" altLang="ja-JP" dirty="0"/>
              <a:t>E.</a:t>
            </a:r>
            <a:r>
              <a:rPr lang="ja-JP" altLang="en-US" dirty="0"/>
              <a:t>サイード</a:t>
            </a:r>
            <a:r>
              <a:rPr lang="en-US" altLang="ja-JP" dirty="0"/>
              <a:t>『</a:t>
            </a:r>
            <a:r>
              <a:rPr lang="ja-JP" altLang="en-US" dirty="0"/>
              <a:t>文化と帝国主義</a:t>
            </a:r>
            <a:r>
              <a:rPr lang="en-US" altLang="ja-JP" dirty="0"/>
              <a:t>』</a:t>
            </a:r>
          </a:p>
          <a:p>
            <a:pPr marL="0" indent="0">
              <a:buNone/>
            </a:pPr>
            <a:endParaRPr kumimoji="1" lang="ja-JP" altLang="en-US" dirty="0"/>
          </a:p>
        </p:txBody>
      </p:sp>
    </p:spTree>
    <p:extLst>
      <p:ext uri="{BB962C8B-B14F-4D97-AF65-F5344CB8AC3E}">
        <p14:creationId xmlns:p14="http://schemas.microsoft.com/office/powerpoint/2010/main" val="55633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a:bodyPr>
          <a:lstStyle/>
          <a:p>
            <a:r>
              <a:rPr lang="ja-JP" altLang="en-US" sz="2400" dirty="0" smtClean="0"/>
              <a:t>　貧しい家庭出身ながら、学業優秀のため奨学金を受けてアルジェ大学まで進学。大学では古代ギリシア・ローマ哲学を専攻。</a:t>
            </a:r>
            <a:endParaRPr lang="en-US" altLang="ja-JP" sz="2400" dirty="0" smtClean="0"/>
          </a:p>
          <a:p>
            <a:r>
              <a:rPr lang="ja-JP" altLang="en-US" sz="2400" dirty="0" smtClean="0"/>
              <a:t>　大学卒業後</a:t>
            </a:r>
            <a:r>
              <a:rPr lang="en-US" altLang="ja-JP" sz="2400" dirty="0" smtClean="0"/>
              <a:t>1937</a:t>
            </a:r>
            <a:r>
              <a:rPr lang="ja-JP" altLang="en-US" sz="2400" dirty="0" smtClean="0"/>
              <a:t>年にエッセイ</a:t>
            </a:r>
            <a:r>
              <a:rPr lang="en-US" altLang="ja-JP" sz="2400" dirty="0" smtClean="0">
                <a:solidFill>
                  <a:srgbClr val="002060"/>
                </a:solidFill>
              </a:rPr>
              <a:t>『</a:t>
            </a:r>
            <a:r>
              <a:rPr lang="ja-JP" altLang="en-US" sz="2400" dirty="0" smtClean="0">
                <a:solidFill>
                  <a:srgbClr val="002060"/>
                </a:solidFill>
              </a:rPr>
              <a:t>裏と表</a:t>
            </a:r>
            <a:r>
              <a:rPr lang="en-US" altLang="ja-JP" sz="2400" dirty="0" smtClean="0">
                <a:solidFill>
                  <a:srgbClr val="002060"/>
                </a:solidFill>
              </a:rPr>
              <a:t>』</a:t>
            </a:r>
            <a:r>
              <a:rPr lang="ja-JP" altLang="en-US" sz="2400" dirty="0" smtClean="0"/>
              <a:t>を出版。</a:t>
            </a:r>
            <a:r>
              <a:rPr lang="en-US" altLang="ja-JP" sz="2400" dirty="0" smtClean="0"/>
              <a:t>1938</a:t>
            </a:r>
            <a:r>
              <a:rPr lang="ja-JP" altLang="en-US" sz="2400" dirty="0" smtClean="0"/>
              <a:t>年、人民戦線系のアルジェ・レピュブリカン紙の記者となる。</a:t>
            </a:r>
            <a:endParaRPr lang="en-US" altLang="ja-JP" sz="2400" dirty="0" smtClean="0"/>
          </a:p>
          <a:p>
            <a:r>
              <a:rPr lang="en-US" altLang="ja-JP" sz="2400" dirty="0"/>
              <a:t>1939</a:t>
            </a:r>
            <a:r>
              <a:rPr lang="ja-JP" altLang="en-US" sz="2400" dirty="0" smtClean="0"/>
              <a:t>年、カビリー地方の状況を描いたルポルタージュ</a:t>
            </a:r>
            <a:r>
              <a:rPr lang="ja-JP" altLang="en-US" sz="2400" dirty="0" smtClean="0">
                <a:solidFill>
                  <a:srgbClr val="002060"/>
                </a:solidFill>
              </a:rPr>
              <a:t>「カビリーの悲惨」</a:t>
            </a:r>
            <a:r>
              <a:rPr lang="ja-JP" altLang="en-US" sz="2400" dirty="0" smtClean="0"/>
              <a:t>を連載。同年エッセイ</a:t>
            </a:r>
            <a:r>
              <a:rPr lang="en-US" altLang="ja-JP" sz="2400" dirty="0" smtClean="0">
                <a:solidFill>
                  <a:srgbClr val="002060"/>
                </a:solidFill>
              </a:rPr>
              <a:t>『</a:t>
            </a:r>
            <a:r>
              <a:rPr lang="ja-JP" altLang="en-US" sz="2400" dirty="0" smtClean="0">
                <a:solidFill>
                  <a:srgbClr val="002060"/>
                </a:solidFill>
              </a:rPr>
              <a:t>結婚</a:t>
            </a:r>
            <a:r>
              <a:rPr lang="en-US" altLang="ja-JP" sz="2400" dirty="0" smtClean="0">
                <a:solidFill>
                  <a:srgbClr val="002060"/>
                </a:solidFill>
              </a:rPr>
              <a:t>』</a:t>
            </a:r>
            <a:r>
              <a:rPr lang="ja-JP" altLang="en-US" sz="2400" dirty="0" smtClean="0"/>
              <a:t>出版。</a:t>
            </a:r>
            <a:endParaRPr lang="fr-FR" altLang="ja-JP" sz="2400" dirty="0" smtClean="0">
              <a:solidFill>
                <a:srgbClr val="002060"/>
              </a:solidFill>
            </a:endParaRPr>
          </a:p>
        </p:txBody>
      </p:sp>
    </p:spTree>
    <p:extLst>
      <p:ext uri="{BB962C8B-B14F-4D97-AF65-F5344CB8AC3E}">
        <p14:creationId xmlns:p14="http://schemas.microsoft.com/office/powerpoint/2010/main" val="34430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solidFill>
                  <a:srgbClr val="002060"/>
                </a:solidFill>
                <a:latin typeface="+mj-ea"/>
              </a:rPr>
              <a:t>1930</a:t>
            </a:r>
            <a:r>
              <a:rPr kumimoji="1" lang="ja-JP" altLang="en-US" dirty="0" smtClean="0">
                <a:solidFill>
                  <a:srgbClr val="002060"/>
                </a:solidFill>
                <a:latin typeface="+mj-ea"/>
              </a:rPr>
              <a:t>年代のアルジェリア</a:t>
            </a:r>
            <a:r>
              <a:rPr kumimoji="1" lang="en-US" altLang="ja-JP" dirty="0" smtClean="0">
                <a:solidFill>
                  <a:srgbClr val="002060"/>
                </a:solidFill>
                <a:latin typeface="+mj-ea"/>
              </a:rPr>
              <a:t/>
            </a:r>
            <a:br>
              <a:rPr kumimoji="1" lang="en-US" altLang="ja-JP" dirty="0" smtClean="0">
                <a:solidFill>
                  <a:srgbClr val="002060"/>
                </a:solidFill>
                <a:latin typeface="+mj-ea"/>
              </a:rPr>
            </a:br>
            <a:endParaRPr kumimoji="1" lang="ja-JP" altLang="en-US" dirty="0">
              <a:solidFill>
                <a:srgbClr val="002060"/>
              </a:solidFill>
              <a:latin typeface="+mj-ea"/>
            </a:endParaRPr>
          </a:p>
        </p:txBody>
      </p:sp>
      <p:sp>
        <p:nvSpPr>
          <p:cNvPr id="6" name="コンテンツ プレースホルダー 5"/>
          <p:cNvSpPr>
            <a:spLocks noGrp="1"/>
          </p:cNvSpPr>
          <p:nvPr>
            <p:ph idx="1"/>
          </p:nvPr>
        </p:nvSpPr>
        <p:spPr>
          <a:xfrm>
            <a:off x="845127" y="1235948"/>
            <a:ext cx="10515600" cy="4351337"/>
          </a:xfrm>
        </p:spPr>
        <p:txBody>
          <a:bodyPr/>
          <a:lstStyle/>
          <a:p>
            <a:pPr marL="0" indent="0">
              <a:buNone/>
            </a:pPr>
            <a:r>
              <a:rPr kumimoji="1" lang="en-US" altLang="ja-JP" sz="2400" dirty="0" smtClean="0"/>
              <a:t>1930</a:t>
            </a:r>
            <a:r>
              <a:rPr kumimoji="1" lang="ja-JP" altLang="en-US" sz="2400" dirty="0" smtClean="0"/>
              <a:t>年　アルジェリア植民地化</a:t>
            </a:r>
            <a:r>
              <a:rPr kumimoji="1" lang="en-US" altLang="ja-JP" sz="2400" dirty="0" smtClean="0"/>
              <a:t>100</a:t>
            </a:r>
            <a:r>
              <a:rPr kumimoji="1" lang="ja-JP" altLang="en-US" sz="2400" dirty="0" smtClean="0"/>
              <a:t>周年</a:t>
            </a:r>
            <a:r>
              <a:rPr lang="ja-JP" altLang="en-US" sz="2400" dirty="0"/>
              <a:t>：</a:t>
            </a:r>
            <a:r>
              <a:rPr lang="ja-JP" altLang="en-US" sz="2400" dirty="0" smtClean="0"/>
              <a:t>フランス植民地</a:t>
            </a:r>
            <a:r>
              <a:rPr lang="ja-JP" altLang="en-US" sz="2400" dirty="0"/>
              <a:t>主義</a:t>
            </a:r>
            <a:r>
              <a:rPr lang="ja-JP" altLang="en-US" sz="2400" dirty="0" smtClean="0"/>
              <a:t>の絶頂</a:t>
            </a:r>
            <a:endParaRPr lang="en-US" altLang="ja-JP" sz="2400" dirty="0"/>
          </a:p>
          <a:p>
            <a:pPr marL="0" indent="0">
              <a:buNone/>
            </a:pPr>
            <a:endParaRPr kumimoji="1" lang="en-US" altLang="ja-JP" sz="2400" dirty="0"/>
          </a:p>
          <a:p>
            <a:pPr marL="0" indent="0">
              <a:buNone/>
            </a:pPr>
            <a:r>
              <a:rPr kumimoji="1" lang="en-US" altLang="ja-JP" sz="2400" dirty="0" smtClean="0"/>
              <a:t>1920</a:t>
            </a:r>
            <a:r>
              <a:rPr kumimoji="1" lang="ja-JP" altLang="en-US" sz="2400" dirty="0" smtClean="0"/>
              <a:t>年代～</a:t>
            </a:r>
            <a:r>
              <a:rPr kumimoji="1" lang="en-US" altLang="ja-JP" sz="2400" dirty="0" smtClean="0"/>
              <a:t>30</a:t>
            </a:r>
            <a:r>
              <a:rPr kumimoji="1" lang="ja-JP" altLang="en-US" sz="2400" dirty="0" smtClean="0"/>
              <a:t>年代　</a:t>
            </a:r>
            <a:endParaRPr kumimoji="1" lang="en-US" altLang="ja-JP" sz="2400" dirty="0" smtClean="0"/>
          </a:p>
          <a:p>
            <a:pPr marL="0" indent="0">
              <a:buNone/>
            </a:pPr>
            <a:r>
              <a:rPr kumimoji="1" lang="ja-JP" altLang="en-US" sz="2400" dirty="0" smtClean="0"/>
              <a:t>ルイ・ベルトラン、ロベール・ランド、ジュール・ロワ、エマニュエル・ロブレスら「アルジェリアニスト」や「北アフリカ派」と呼ばれる作家たちが登場</a:t>
            </a:r>
            <a:endParaRPr kumimoji="1" lang="en-US" altLang="ja-JP" sz="2400" dirty="0" smtClean="0"/>
          </a:p>
          <a:p>
            <a:pPr marL="0" indent="0">
              <a:buNone/>
            </a:pPr>
            <a:r>
              <a:rPr lang="ja-JP" altLang="en-US" sz="2400" dirty="0">
                <a:solidFill>
                  <a:srgbClr val="FF0000"/>
                </a:solidFill>
              </a:rPr>
              <a:t>旅行者</a:t>
            </a:r>
            <a:r>
              <a:rPr lang="ja-JP" altLang="en-US" sz="2400" dirty="0" smtClean="0">
                <a:solidFill>
                  <a:srgbClr val="FF0000"/>
                </a:solidFill>
              </a:rPr>
              <a:t>の</a:t>
            </a:r>
            <a:r>
              <a:rPr lang="ja-JP" altLang="en-US" sz="2400" dirty="0">
                <a:solidFill>
                  <a:srgbClr val="FF0000"/>
                </a:solidFill>
              </a:rPr>
              <a:t>文学</a:t>
            </a:r>
            <a:r>
              <a:rPr lang="ja-JP" altLang="en-US" sz="2400" dirty="0" smtClean="0">
                <a:solidFill>
                  <a:srgbClr val="FF0000"/>
                </a:solidFill>
              </a:rPr>
              <a:t>ではなくアルジェリア在住者の視点からアルジェリアを描く</a:t>
            </a:r>
            <a:endParaRPr lang="en-US" altLang="ja-JP" sz="2400" dirty="0" smtClean="0">
              <a:solidFill>
                <a:srgbClr val="FF0000"/>
              </a:solidFill>
            </a:endParaRPr>
          </a:p>
          <a:p>
            <a:pPr marL="0" indent="0">
              <a:buNone/>
            </a:pPr>
            <a:endParaRPr lang="en-US" altLang="ja-JP" sz="2400" dirty="0">
              <a:solidFill>
                <a:srgbClr val="FF0000"/>
              </a:solidFill>
            </a:endParaRPr>
          </a:p>
          <a:p>
            <a:pPr marL="0" indent="0">
              <a:buNone/>
            </a:pPr>
            <a:r>
              <a:rPr lang="en-US" altLang="ja-JP" sz="2400" dirty="0" smtClean="0"/>
              <a:t>1930</a:t>
            </a:r>
            <a:r>
              <a:rPr lang="ja-JP" altLang="en-US" sz="2400" dirty="0" smtClean="0"/>
              <a:t>年代後半～　ヒトラーの台頭と忍び寄る第二次世界大戦の足音</a:t>
            </a:r>
            <a:endParaRPr kumimoji="1" lang="en-US" altLang="ja-JP" sz="2400" dirty="0" smtClean="0"/>
          </a:p>
          <a:p>
            <a:pPr marL="0" indent="0">
              <a:buNone/>
            </a:pPr>
            <a:endParaRPr lang="en-US" altLang="ja-JP" dirty="0"/>
          </a:p>
        </p:txBody>
      </p:sp>
    </p:spTree>
    <p:extLst>
      <p:ext uri="{BB962C8B-B14F-4D97-AF65-F5344CB8AC3E}">
        <p14:creationId xmlns:p14="http://schemas.microsoft.com/office/powerpoint/2010/main" val="8433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1000"/>
                                        <p:tgtEl>
                                          <p:spTgt spid="6">
                                            <p:txEl>
                                              <p:pRg st="6" end="6"/>
                                            </p:txEl>
                                          </p:spTgt>
                                        </p:tgtEl>
                                      </p:cBhvr>
                                    </p:animEffect>
                                    <p:anim calcmode="lin" valueType="num">
                                      <p:cBhvr>
                                        <p:cTn id="3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41248" y="476518"/>
            <a:ext cx="4992882" cy="1580879"/>
          </a:xfrm>
        </p:spPr>
        <p:txBody>
          <a:bodyPr/>
          <a:lstStyle/>
          <a:p>
            <a:r>
              <a:rPr kumimoji="1" lang="ja-JP" altLang="en-US" dirty="0" smtClean="0"/>
              <a:t>アルベール・カミュ</a:t>
            </a:r>
            <a:r>
              <a:rPr kumimoji="1" lang="en-US" altLang="ja-JP" dirty="0" smtClean="0"/>
              <a:t/>
            </a:r>
            <a:br>
              <a:rPr kumimoji="1" lang="en-US" altLang="ja-JP" dirty="0" smtClean="0"/>
            </a:br>
            <a:r>
              <a:rPr lang="ja-JP" altLang="en-US" dirty="0" smtClean="0"/>
              <a:t>（</a:t>
            </a:r>
            <a:r>
              <a:rPr lang="en-US" altLang="ja-JP" dirty="0" smtClean="0"/>
              <a:t>1913-60</a:t>
            </a:r>
            <a:r>
              <a:rPr lang="ja-JP" altLang="en-US" dirty="0" smtClean="0"/>
              <a:t>）</a:t>
            </a:r>
            <a:r>
              <a:rPr lang="en-US" altLang="ja-JP" dirty="0" smtClean="0"/>
              <a:t/>
            </a:r>
            <a:br>
              <a:rPr lang="en-US" altLang="ja-JP" dirty="0" smtClean="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623" y="1378039"/>
            <a:ext cx="5060325" cy="3289211"/>
          </a:xfrm>
        </p:spPr>
      </p:pic>
      <p:sp>
        <p:nvSpPr>
          <p:cNvPr id="6" name="テキスト プレースホルダー 5"/>
          <p:cNvSpPr>
            <a:spLocks noGrp="1"/>
          </p:cNvSpPr>
          <p:nvPr>
            <p:ph type="body" sz="half" idx="2"/>
          </p:nvPr>
        </p:nvSpPr>
        <p:spPr>
          <a:xfrm>
            <a:off x="836354" y="2053506"/>
            <a:ext cx="4997776" cy="4231384"/>
          </a:xfrm>
        </p:spPr>
        <p:txBody>
          <a:bodyPr>
            <a:normAutofit/>
          </a:bodyPr>
          <a:lstStyle/>
          <a:p>
            <a:r>
              <a:rPr lang="ja-JP" altLang="en-US" sz="2400" dirty="0" smtClean="0"/>
              <a:t>　</a:t>
            </a:r>
            <a:r>
              <a:rPr lang="en-US" altLang="ja-JP" sz="2400" dirty="0" smtClean="0"/>
              <a:t>1942</a:t>
            </a:r>
            <a:r>
              <a:rPr lang="ja-JP" altLang="en-US" sz="2400" dirty="0" smtClean="0"/>
              <a:t>年小説</a:t>
            </a:r>
            <a:r>
              <a:rPr lang="en-US" altLang="ja-JP" sz="2400" dirty="0" smtClean="0">
                <a:solidFill>
                  <a:srgbClr val="002060"/>
                </a:solidFill>
              </a:rPr>
              <a:t>『</a:t>
            </a:r>
            <a:r>
              <a:rPr lang="ja-JP" altLang="en-US" sz="2400" dirty="0" smtClean="0">
                <a:solidFill>
                  <a:srgbClr val="002060"/>
                </a:solidFill>
              </a:rPr>
              <a:t>異邦人</a:t>
            </a:r>
            <a:r>
              <a:rPr lang="en-US" altLang="ja-JP" sz="2400" dirty="0" smtClean="0">
                <a:solidFill>
                  <a:srgbClr val="002060"/>
                </a:solidFill>
              </a:rPr>
              <a:t>』</a:t>
            </a:r>
            <a:r>
              <a:rPr lang="ja-JP" altLang="en-US" sz="2400" dirty="0"/>
              <a:t>発表</a:t>
            </a:r>
            <a:r>
              <a:rPr lang="ja-JP" altLang="en-US" sz="2400" dirty="0" smtClean="0"/>
              <a:t>。一躍有名作家となる。同年哲学的エッセイ</a:t>
            </a:r>
            <a:r>
              <a:rPr lang="en-US" altLang="ja-JP" sz="2400" dirty="0" smtClean="0">
                <a:solidFill>
                  <a:srgbClr val="002060"/>
                </a:solidFill>
              </a:rPr>
              <a:t>『</a:t>
            </a:r>
            <a:r>
              <a:rPr lang="ja-JP" altLang="en-US" sz="2400" dirty="0" smtClean="0">
                <a:solidFill>
                  <a:srgbClr val="002060"/>
                </a:solidFill>
              </a:rPr>
              <a:t>シーシュポスの神話</a:t>
            </a:r>
            <a:r>
              <a:rPr lang="en-US" altLang="ja-JP" sz="2400" dirty="0" smtClean="0">
                <a:solidFill>
                  <a:srgbClr val="002060"/>
                </a:solidFill>
              </a:rPr>
              <a:t>』</a:t>
            </a:r>
            <a:r>
              <a:rPr lang="ja-JP" altLang="en-US" sz="2400" dirty="0" smtClean="0"/>
              <a:t>を刊行、好評を博す。</a:t>
            </a:r>
            <a:r>
              <a:rPr lang="en-US" altLang="ja-JP" sz="2400" dirty="0" smtClean="0"/>
              <a:t>1943</a:t>
            </a:r>
            <a:r>
              <a:rPr lang="ja-JP" altLang="en-US" sz="2400" dirty="0" smtClean="0"/>
              <a:t>年からはレジスタンスの新聞コンバ（闘争）の</a:t>
            </a:r>
            <a:r>
              <a:rPr lang="ja-JP" altLang="en-US" sz="2400" dirty="0"/>
              <a:t>主幹</a:t>
            </a:r>
            <a:r>
              <a:rPr lang="ja-JP" altLang="en-US" sz="2400" dirty="0" smtClean="0"/>
              <a:t>として活躍。</a:t>
            </a:r>
            <a:endParaRPr lang="en-US" altLang="ja-JP" sz="2400" dirty="0" smtClean="0"/>
          </a:p>
          <a:p>
            <a:r>
              <a:rPr lang="ja-JP" altLang="en-US" sz="2400" dirty="0"/>
              <a:t>　</a:t>
            </a:r>
            <a:r>
              <a:rPr lang="en-US" altLang="ja-JP" sz="2400" dirty="0" smtClean="0"/>
              <a:t>1947</a:t>
            </a:r>
            <a:r>
              <a:rPr lang="ja-JP" altLang="en-US" sz="2400" dirty="0" smtClean="0"/>
              <a:t>年小説</a:t>
            </a:r>
            <a:r>
              <a:rPr lang="en-US" altLang="ja-JP" sz="2400" dirty="0" smtClean="0">
                <a:solidFill>
                  <a:srgbClr val="002060"/>
                </a:solidFill>
              </a:rPr>
              <a:t>『</a:t>
            </a:r>
            <a:r>
              <a:rPr lang="ja-JP" altLang="en-US" sz="2400" dirty="0" smtClean="0">
                <a:solidFill>
                  <a:srgbClr val="002060"/>
                </a:solidFill>
              </a:rPr>
              <a:t>ペスト</a:t>
            </a:r>
            <a:r>
              <a:rPr lang="en-US" altLang="ja-JP" sz="2400" dirty="0" smtClean="0">
                <a:solidFill>
                  <a:srgbClr val="002060"/>
                </a:solidFill>
              </a:rPr>
              <a:t>』</a:t>
            </a:r>
            <a:r>
              <a:rPr lang="ja-JP" altLang="en-US" sz="2400" dirty="0" smtClean="0"/>
              <a:t>出版。</a:t>
            </a:r>
            <a:r>
              <a:rPr lang="ja-JP" altLang="en-US" sz="2400" dirty="0" smtClean="0">
                <a:solidFill>
                  <a:srgbClr val="FF0000"/>
                </a:solidFill>
              </a:rPr>
              <a:t>オランを舞台</a:t>
            </a:r>
            <a:r>
              <a:rPr lang="ja-JP" altLang="en-US" sz="2400" dirty="0" smtClean="0"/>
              <a:t>にナチスによる占領体験を寓意的に描く。</a:t>
            </a:r>
            <a:endParaRPr lang="fr-FR" altLang="ja-JP" sz="2400" dirty="0" smtClean="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003" y="354842"/>
            <a:ext cx="4620029" cy="616196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64" y="728618"/>
            <a:ext cx="8120418" cy="5154562"/>
          </a:xfrm>
          <a:prstGeom prst="rect">
            <a:avLst/>
          </a:prstGeom>
        </p:spPr>
      </p:pic>
    </p:spTree>
    <p:extLst>
      <p:ext uri="{BB962C8B-B14F-4D97-AF65-F5344CB8AC3E}">
        <p14:creationId xmlns:p14="http://schemas.microsoft.com/office/powerpoint/2010/main" val="39786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38200" y="365125"/>
            <a:ext cx="10515600" cy="5894998"/>
          </a:xfrm>
        </p:spPr>
        <p:txBody>
          <a:bodyPr>
            <a:normAutofit/>
          </a:bodyPr>
          <a:lstStyle/>
          <a:p>
            <a:pPr marL="0" indent="0">
              <a:buNone/>
            </a:pPr>
            <a:r>
              <a:rPr lang="ja-JP" altLang="en-US" sz="4400" dirty="0">
                <a:solidFill>
                  <a:srgbClr val="002060"/>
                </a:solidFill>
                <a:effectLst>
                  <a:outerShdw blurRad="38100" dist="38100" dir="2700000" algn="tl">
                    <a:srgbClr val="000000">
                      <a:alpha val="43137"/>
                    </a:srgbClr>
                  </a:outerShdw>
                </a:effectLst>
              </a:rPr>
              <a:t>レジスタンス</a:t>
            </a:r>
            <a:r>
              <a:rPr lang="ja-JP" altLang="en-US" sz="4400" dirty="0" smtClean="0">
                <a:solidFill>
                  <a:srgbClr val="002060"/>
                </a:solidFill>
                <a:effectLst>
                  <a:outerShdw blurRad="38100" dist="38100" dir="2700000" algn="tl">
                    <a:srgbClr val="000000">
                      <a:alpha val="43137"/>
                    </a:srgbClr>
                  </a:outerShdw>
                </a:effectLst>
              </a:rPr>
              <a:t>と</a:t>
            </a:r>
            <a:r>
              <a:rPr lang="ja-JP" altLang="en-US" sz="4400" dirty="0">
                <a:solidFill>
                  <a:srgbClr val="002060"/>
                </a:solidFill>
                <a:effectLst>
                  <a:outerShdw blurRad="38100" dist="38100" dir="2700000" algn="tl">
                    <a:srgbClr val="000000">
                      <a:alpha val="43137"/>
                    </a:srgbClr>
                  </a:outerShdw>
                </a:effectLst>
              </a:rPr>
              <a:t>植民地</a:t>
            </a:r>
          </a:p>
          <a:p>
            <a:pPr marL="0" indent="0">
              <a:buNone/>
            </a:pPr>
            <a:r>
              <a:rPr lang="ja-JP" altLang="en-US" sz="3200" dirty="0" smtClean="0"/>
              <a:t> </a:t>
            </a:r>
            <a:endParaRPr lang="en-US" altLang="ja-JP" sz="3200" dirty="0" smtClean="0"/>
          </a:p>
          <a:p>
            <a:pPr marL="0" indent="0">
              <a:buNone/>
            </a:pPr>
            <a:r>
              <a:rPr lang="ja-JP" altLang="en-US" sz="2400" dirty="0"/>
              <a:t>・</a:t>
            </a:r>
            <a:r>
              <a:rPr lang="ja-JP" altLang="en-US" sz="2400" dirty="0" smtClean="0"/>
              <a:t>ド</a:t>
            </a:r>
            <a:r>
              <a:rPr lang="ja-JP" altLang="en-US" sz="2400" dirty="0"/>
              <a:t>・ゴール</a:t>
            </a:r>
            <a:r>
              <a:rPr lang="ja-JP" altLang="en-US" sz="2400" dirty="0" smtClean="0"/>
              <a:t>率いる</a:t>
            </a:r>
            <a:r>
              <a:rPr lang="ja-JP" altLang="en-US" sz="2400" dirty="0"/>
              <a:t>「</a:t>
            </a:r>
            <a:r>
              <a:rPr lang="ja-JP" altLang="en-US" sz="2400" dirty="0" smtClean="0"/>
              <a:t>自由フランス」は</a:t>
            </a:r>
            <a:r>
              <a:rPr lang="ja-JP" altLang="en-US" sz="2400" dirty="0"/>
              <a:t>、フランス本国では</a:t>
            </a:r>
            <a:r>
              <a:rPr lang="ja-JP" altLang="en-US" sz="2400" dirty="0" smtClean="0"/>
              <a:t>なかなか</a:t>
            </a:r>
            <a:r>
              <a:rPr lang="ja-JP" altLang="en-US" sz="2400" dirty="0"/>
              <a:t>勢力を拡大できなかった。 </a:t>
            </a:r>
            <a:endParaRPr lang="en-US" altLang="ja-JP" sz="2400" dirty="0" smtClean="0"/>
          </a:p>
          <a:p>
            <a:pPr marL="0" indent="0">
              <a:buNone/>
            </a:pPr>
            <a:r>
              <a:rPr lang="ja-JP" altLang="en-US" sz="2400" dirty="0"/>
              <a:t>⇨</a:t>
            </a:r>
            <a:r>
              <a:rPr lang="ja-JP" altLang="en-US" sz="2400" u="sng" dirty="0" smtClean="0">
                <a:solidFill>
                  <a:srgbClr val="FF0000"/>
                </a:solidFill>
              </a:rPr>
              <a:t>植民地</a:t>
            </a:r>
            <a:r>
              <a:rPr lang="ja-JP" altLang="en-US" sz="2400" dirty="0"/>
              <a:t>に拠点を拡大。</a:t>
            </a:r>
          </a:p>
          <a:p>
            <a:pPr marL="0" indent="0">
              <a:buNone/>
            </a:pPr>
            <a:endParaRPr lang="en-US" altLang="ja-JP" sz="2400" dirty="0" smtClean="0"/>
          </a:p>
          <a:p>
            <a:pPr marL="0" indent="0">
              <a:buNone/>
            </a:pPr>
            <a:r>
              <a:rPr lang="ja-JP" altLang="en-US" sz="2400" dirty="0" smtClean="0"/>
              <a:t>・</a:t>
            </a:r>
            <a:r>
              <a:rPr lang="en-US" altLang="ja-JP" sz="2400" dirty="0" smtClean="0"/>
              <a:t>1944</a:t>
            </a:r>
            <a:r>
              <a:rPr lang="ja-JP" altLang="en-US" sz="2400" dirty="0" smtClean="0"/>
              <a:t>年</a:t>
            </a:r>
            <a:r>
              <a:rPr lang="ja-JP" altLang="en-US" sz="2400" dirty="0"/>
              <a:t>　</a:t>
            </a:r>
            <a:r>
              <a:rPr lang="ja-JP" altLang="en-US" sz="2400" dirty="0" smtClean="0"/>
              <a:t>コンゴ</a:t>
            </a:r>
            <a:r>
              <a:rPr lang="ja-JP" altLang="en-US" sz="2400" dirty="0"/>
              <a:t>のブラザヴィルで植民地の指導者</a:t>
            </a:r>
            <a:r>
              <a:rPr lang="ja-JP" altLang="en-US" sz="2400" dirty="0" smtClean="0"/>
              <a:t>たちを</a:t>
            </a:r>
            <a:r>
              <a:rPr lang="ja-JP" altLang="en-US" sz="2400" dirty="0"/>
              <a:t>集めて会議を開催。</a:t>
            </a:r>
            <a:r>
              <a:rPr lang="ja-JP" altLang="en-US" sz="2400" u="sng" dirty="0"/>
              <a:t>戦争協力と引き換えの戦後の自治権 拡大を約束</a:t>
            </a:r>
            <a:r>
              <a:rPr lang="ja-JP" altLang="en-US" sz="2400" dirty="0"/>
              <a:t>する。</a:t>
            </a:r>
          </a:p>
          <a:p>
            <a:pPr marL="0" indent="0">
              <a:buNone/>
            </a:pPr>
            <a:endParaRPr lang="en-US" altLang="ja-JP" sz="2400" dirty="0" smtClean="0"/>
          </a:p>
          <a:p>
            <a:pPr marL="0" indent="0">
              <a:buNone/>
            </a:pPr>
            <a:r>
              <a:rPr lang="ja-JP" altLang="en-US" sz="2400" dirty="0"/>
              <a:t>・</a:t>
            </a:r>
            <a:r>
              <a:rPr lang="en-US" altLang="ja-JP" sz="2400" dirty="0" smtClean="0"/>
              <a:t>1944</a:t>
            </a:r>
            <a:r>
              <a:rPr lang="ja-JP" altLang="en-US" sz="2400" dirty="0" smtClean="0"/>
              <a:t>年</a:t>
            </a:r>
            <a:r>
              <a:rPr lang="ja-JP" altLang="en-US" sz="2400" dirty="0"/>
              <a:t>　</a:t>
            </a:r>
            <a:r>
              <a:rPr lang="ja-JP" altLang="en-US" sz="2400" u="sng" dirty="0" smtClean="0">
                <a:solidFill>
                  <a:srgbClr val="FF0000"/>
                </a:solidFill>
              </a:rPr>
              <a:t>アルジェ</a:t>
            </a:r>
            <a:r>
              <a:rPr lang="ja-JP" altLang="en-US" sz="2400" dirty="0"/>
              <a:t>に臨時政府樹立 </a:t>
            </a:r>
            <a:r>
              <a:rPr lang="ja-JP" altLang="en-US" sz="2400" dirty="0" smtClean="0"/>
              <a:t>⇨連合</a:t>
            </a:r>
            <a:r>
              <a:rPr lang="ja-JP" altLang="en-US" sz="2400" dirty="0"/>
              <a:t>国側から承認。</a:t>
            </a:r>
            <a:endParaRPr kumimoji="1" lang="ja-JP" altLang="en-US" sz="2400" dirty="0"/>
          </a:p>
        </p:txBody>
      </p:sp>
    </p:spTree>
    <p:extLst>
      <p:ext uri="{BB962C8B-B14F-4D97-AF65-F5344CB8AC3E}">
        <p14:creationId xmlns:p14="http://schemas.microsoft.com/office/powerpoint/2010/main" val="20675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38200" y="365125"/>
            <a:ext cx="10515600" cy="5994732"/>
          </a:xfrm>
        </p:spPr>
        <p:txBody>
          <a:bodyPr>
            <a:normAutofit/>
          </a:bodyPr>
          <a:lstStyle/>
          <a:p>
            <a:pPr marL="0" indent="0">
              <a:buNone/>
            </a:pPr>
            <a:r>
              <a:rPr lang="ja-JP" altLang="en-US" sz="4400" dirty="0">
                <a:solidFill>
                  <a:srgbClr val="002060"/>
                </a:solidFill>
                <a:effectLst>
                  <a:outerShdw blurRad="38100" dist="38100" dir="2700000" algn="tl">
                    <a:srgbClr val="000000">
                      <a:alpha val="43137"/>
                    </a:srgbClr>
                  </a:outerShdw>
                </a:effectLst>
              </a:rPr>
              <a:t>植民地にとっての第二次世界大戦</a:t>
            </a:r>
          </a:p>
          <a:p>
            <a:pPr marL="0" indent="0">
              <a:buNone/>
            </a:pPr>
            <a:endParaRPr lang="en-US" altLang="ja-JP" sz="3200" dirty="0" smtClean="0"/>
          </a:p>
          <a:p>
            <a:pPr marL="0" indent="0">
              <a:buNone/>
            </a:pPr>
            <a:r>
              <a:rPr lang="ja-JP" altLang="en-US" sz="2400" dirty="0" smtClean="0"/>
              <a:t>・植民地</a:t>
            </a:r>
            <a:r>
              <a:rPr lang="ja-JP" altLang="en-US" sz="2400" dirty="0"/>
              <a:t>からも多くの兵士が動員される</a:t>
            </a:r>
            <a:r>
              <a:rPr lang="ja-JP" altLang="en-US" sz="2400" dirty="0" smtClean="0"/>
              <a:t>。</a:t>
            </a:r>
            <a:endParaRPr lang="ja-JP" altLang="en-US" sz="2400" dirty="0"/>
          </a:p>
          <a:p>
            <a:pPr marL="0" indent="0">
              <a:buNone/>
            </a:pPr>
            <a:endParaRPr lang="en-US" altLang="ja-JP" sz="2400" dirty="0"/>
          </a:p>
          <a:p>
            <a:pPr marL="0" indent="0">
              <a:buNone/>
            </a:pPr>
            <a:r>
              <a:rPr lang="ja-JP" altLang="en-US" sz="2400" dirty="0" smtClean="0"/>
              <a:t>・ドイツ</a:t>
            </a:r>
            <a:r>
              <a:rPr lang="ja-JP" altLang="en-US" sz="2400" dirty="0"/>
              <a:t>によるフランス</a:t>
            </a:r>
            <a:r>
              <a:rPr lang="ja-JP" altLang="en-US" sz="2400" dirty="0" smtClean="0"/>
              <a:t>占領</a:t>
            </a:r>
            <a:endParaRPr lang="en-US" altLang="ja-JP" sz="2400" dirty="0" smtClean="0"/>
          </a:p>
          <a:p>
            <a:pPr marL="0" indent="0">
              <a:buNone/>
            </a:pPr>
            <a:r>
              <a:rPr lang="ja-JP" altLang="en-US" sz="2400" dirty="0"/>
              <a:t>⇨</a:t>
            </a:r>
            <a:r>
              <a:rPr lang="ja-JP" altLang="en-US" sz="2400" dirty="0" smtClean="0"/>
              <a:t>フランスの意外な脆弱性が明らかに。 </a:t>
            </a:r>
            <a:endParaRPr lang="en-US" altLang="ja-JP" sz="2400" dirty="0" smtClean="0"/>
          </a:p>
          <a:p>
            <a:pPr marL="0" indent="0">
              <a:buNone/>
            </a:pPr>
            <a:r>
              <a:rPr lang="ja-JP" altLang="en-US" sz="2400" dirty="0"/>
              <a:t>⇨</a:t>
            </a:r>
            <a:r>
              <a:rPr lang="ja-JP" altLang="en-US" sz="2400" dirty="0" smtClean="0"/>
              <a:t> </a:t>
            </a:r>
            <a:r>
              <a:rPr lang="ja-JP" altLang="en-US" sz="2400" dirty="0"/>
              <a:t>植民地状況の変化への期待が生まれる。 </a:t>
            </a:r>
            <a:endParaRPr lang="en-US" altLang="ja-JP" sz="2400" dirty="0" smtClean="0"/>
          </a:p>
          <a:p>
            <a:pPr marL="0" indent="0">
              <a:buNone/>
            </a:pPr>
            <a:endParaRPr kumimoji="1" lang="en-US" altLang="ja-JP" sz="32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368" y="1868743"/>
            <a:ext cx="5136221" cy="3424147"/>
          </a:xfrm>
          <a:prstGeom prst="rect">
            <a:avLst/>
          </a:prstGeom>
        </p:spPr>
      </p:pic>
      <p:sp>
        <p:nvSpPr>
          <p:cNvPr id="5" name="テキスト ボックス 4"/>
          <p:cNvSpPr txBox="1"/>
          <p:nvPr/>
        </p:nvSpPr>
        <p:spPr>
          <a:xfrm>
            <a:off x="6423603" y="4311768"/>
            <a:ext cx="4271749" cy="830997"/>
          </a:xfrm>
          <a:prstGeom prst="rect">
            <a:avLst/>
          </a:prstGeom>
          <a:solidFill>
            <a:schemeClr val="tx2"/>
          </a:solidFill>
        </p:spPr>
        <p:txBody>
          <a:bodyPr wrap="square" rtlCol="0">
            <a:spAutoFit/>
          </a:bodyPr>
          <a:lstStyle/>
          <a:p>
            <a:pPr algn="ctr"/>
            <a:r>
              <a:rPr kumimoji="1" lang="fr-FR" altLang="ja-JP" sz="2400" dirty="0" smtClean="0">
                <a:solidFill>
                  <a:schemeClr val="bg1"/>
                </a:solidFill>
                <a:latin typeface="Times New Roman" panose="02020603050405020304" pitchFamily="18" charset="0"/>
                <a:cs typeface="Times New Roman" panose="02020603050405020304" pitchFamily="18" charset="0"/>
              </a:rPr>
              <a:t>Indigènes</a:t>
            </a:r>
          </a:p>
          <a:p>
            <a:pPr algn="ctr"/>
            <a:r>
              <a:rPr lang="ja-JP" altLang="en-US" sz="2400" dirty="0" smtClean="0">
                <a:solidFill>
                  <a:schemeClr val="bg1"/>
                </a:solidFill>
                <a:latin typeface="Times New Roman" panose="02020603050405020304" pitchFamily="18" charset="0"/>
                <a:cs typeface="Times New Roman" panose="02020603050405020304" pitchFamily="18" charset="0"/>
              </a:rPr>
              <a:t>（デイズ・オブ・グロリー）リー</a:t>
            </a:r>
            <a:endParaRPr kumimoji="1" lang="ja-JP"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21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38200" y="365124"/>
            <a:ext cx="10515600" cy="6492875"/>
          </a:xfrm>
        </p:spPr>
        <p:txBody>
          <a:bodyPr>
            <a:noAutofit/>
          </a:bodyPr>
          <a:lstStyle/>
          <a:p>
            <a:pPr marL="0" indent="0">
              <a:buNone/>
            </a:pPr>
            <a:r>
              <a:rPr lang="ja-JP" altLang="en-US" sz="4400" dirty="0">
                <a:solidFill>
                  <a:srgbClr val="002060"/>
                </a:solidFill>
              </a:rPr>
              <a:t>セティフ</a:t>
            </a:r>
            <a:r>
              <a:rPr lang="ja-JP" altLang="en-US" sz="4400" dirty="0" smtClean="0">
                <a:solidFill>
                  <a:srgbClr val="002060"/>
                </a:solidFill>
              </a:rPr>
              <a:t>の暴動</a:t>
            </a:r>
            <a:endParaRPr lang="ja-JP" altLang="en-US" sz="4400" dirty="0">
              <a:solidFill>
                <a:srgbClr val="002060"/>
              </a:solidFill>
            </a:endParaRPr>
          </a:p>
          <a:p>
            <a:pPr marL="0" indent="0">
              <a:buNone/>
            </a:pPr>
            <a:endParaRPr lang="en-US" altLang="ja-JP" sz="3200" dirty="0" smtClean="0"/>
          </a:p>
          <a:p>
            <a:pPr marL="0" indent="0">
              <a:buNone/>
            </a:pPr>
            <a:r>
              <a:rPr lang="en-US" altLang="ja-JP" sz="2400" dirty="0" smtClean="0"/>
              <a:t>1945</a:t>
            </a:r>
            <a:r>
              <a:rPr lang="ja-JP" altLang="en-US" sz="2400" dirty="0"/>
              <a:t>年</a:t>
            </a:r>
            <a:r>
              <a:rPr lang="en-US" altLang="ja-JP" sz="2400" dirty="0"/>
              <a:t>5</a:t>
            </a:r>
            <a:r>
              <a:rPr lang="ja-JP" altLang="en-US" sz="2400" dirty="0"/>
              <a:t>月</a:t>
            </a:r>
            <a:r>
              <a:rPr lang="en-US" altLang="ja-JP" sz="2400" dirty="0" smtClean="0"/>
              <a:t>8</a:t>
            </a:r>
            <a:r>
              <a:rPr lang="ja-JP" altLang="en-US" sz="2400" dirty="0" smtClean="0"/>
              <a:t>日　ドイツ</a:t>
            </a:r>
            <a:r>
              <a:rPr lang="ja-JP" altLang="en-US" sz="2400" dirty="0"/>
              <a:t>降伏</a:t>
            </a:r>
          </a:p>
          <a:p>
            <a:pPr marL="0" indent="0">
              <a:buNone/>
            </a:pPr>
            <a:r>
              <a:rPr lang="ja-JP" altLang="en-US" sz="2400" dirty="0" smtClean="0"/>
              <a:t>アルジェリア東部の</a:t>
            </a:r>
            <a:r>
              <a:rPr lang="ja-JP" altLang="en-US" sz="2400" dirty="0"/>
              <a:t>都市セティフとその周辺地域で反植民地暴動 </a:t>
            </a:r>
            <a:endParaRPr lang="en-US" altLang="ja-JP" sz="2400" dirty="0" smtClean="0"/>
          </a:p>
          <a:p>
            <a:pPr marL="0" indent="0">
              <a:buNone/>
            </a:pPr>
            <a:r>
              <a:rPr lang="ja-JP" altLang="en-US" sz="2400" dirty="0"/>
              <a:t>⇨</a:t>
            </a:r>
            <a:r>
              <a:rPr lang="ja-JP" altLang="en-US" sz="2400" dirty="0" smtClean="0"/>
              <a:t>フランス軍</a:t>
            </a:r>
            <a:r>
              <a:rPr lang="ja-JP" altLang="en-US" sz="2400" dirty="0"/>
              <a:t>に</a:t>
            </a:r>
            <a:r>
              <a:rPr lang="ja-JP" altLang="en-US" sz="2400" dirty="0" smtClean="0"/>
              <a:t>よる徹底的な鎮圧で多数の死者</a:t>
            </a:r>
            <a:endParaRPr lang="en-US" altLang="ja-JP" sz="2400" dirty="0" smtClean="0"/>
          </a:p>
          <a:p>
            <a:pPr marL="0" indent="0">
              <a:buNone/>
            </a:pPr>
            <a:r>
              <a:rPr lang="ja-JP" altLang="en-US" sz="2400" dirty="0" smtClean="0"/>
              <a:t>；フランス政府の公式見解は</a:t>
            </a:r>
            <a:r>
              <a:rPr lang="en-US" altLang="ja-JP" sz="2400" dirty="0" smtClean="0"/>
              <a:t>1000</a:t>
            </a:r>
            <a:r>
              <a:rPr lang="ja-JP" altLang="en-US" sz="2400" dirty="0" smtClean="0"/>
              <a:t>人前後、アルジェリア政府は</a:t>
            </a:r>
            <a:r>
              <a:rPr lang="en-US" altLang="ja-JP" sz="2400" dirty="0" smtClean="0"/>
              <a:t>4</a:t>
            </a:r>
            <a:r>
              <a:rPr lang="ja-JP" altLang="en-US" sz="2400" dirty="0" smtClean="0"/>
              <a:t>万</a:t>
            </a:r>
            <a:r>
              <a:rPr lang="en-US" altLang="ja-JP" sz="2400" dirty="0" smtClean="0"/>
              <a:t>5000</a:t>
            </a:r>
            <a:r>
              <a:rPr lang="ja-JP" altLang="en-US" sz="2400" dirty="0" smtClean="0"/>
              <a:t>人。</a:t>
            </a:r>
            <a:endParaRPr lang="en-US" altLang="ja-JP" sz="2400" dirty="0" smtClean="0"/>
          </a:p>
          <a:p>
            <a:pPr marL="0" indent="0">
              <a:buNone/>
            </a:pPr>
            <a:r>
              <a:rPr lang="ja-JP" altLang="en-US" sz="2400" dirty="0" smtClean="0"/>
              <a:t>（研究者の見解は</a:t>
            </a:r>
            <a:r>
              <a:rPr lang="en-US" altLang="ja-JP" sz="2400" dirty="0" smtClean="0"/>
              <a:t>3000</a:t>
            </a:r>
            <a:r>
              <a:rPr lang="ja-JP" altLang="en-US" sz="2400" dirty="0" smtClean="0"/>
              <a:t>～</a:t>
            </a:r>
            <a:r>
              <a:rPr lang="en-US" altLang="ja-JP" sz="2400" dirty="0"/>
              <a:t>3</a:t>
            </a:r>
            <a:r>
              <a:rPr lang="ja-JP" altLang="en-US" sz="2400" dirty="0" smtClean="0"/>
              <a:t>万人と分かれている）</a:t>
            </a:r>
            <a:endParaRPr lang="en-US" altLang="ja-JP" sz="2400" dirty="0" smtClean="0"/>
          </a:p>
          <a:p>
            <a:pPr marL="0" indent="0">
              <a:buNone/>
            </a:pPr>
            <a:endParaRPr lang="ja-JP" altLang="en-US" sz="3200" dirty="0"/>
          </a:p>
          <a:p>
            <a:pPr marL="0" indent="0" algn="ctr">
              <a:buNone/>
            </a:pPr>
            <a:endParaRPr lang="en-US" altLang="ja-JP" sz="3200" u="sng" dirty="0" smtClean="0"/>
          </a:p>
          <a:p>
            <a:pPr marL="0" indent="0" algn="ctr">
              <a:buNone/>
            </a:pPr>
            <a:r>
              <a:rPr lang="ja-JP" altLang="en-US" sz="3200" u="sng" dirty="0" smtClean="0">
                <a:solidFill>
                  <a:srgbClr val="FF0000"/>
                </a:solidFill>
              </a:rPr>
              <a:t>フランスへの失望が決定的に</a:t>
            </a:r>
            <a:endParaRPr lang="en-US" altLang="ja-JP" sz="3200" u="sng" dirty="0" smtClean="0">
              <a:solidFill>
                <a:srgbClr val="FF0000"/>
              </a:solidFill>
            </a:endParaRPr>
          </a:p>
          <a:p>
            <a:pPr marL="0" indent="0">
              <a:buNone/>
            </a:pPr>
            <a:endParaRPr lang="en-US" altLang="ja-JP" sz="3200" dirty="0" smtClean="0"/>
          </a:p>
        </p:txBody>
      </p:sp>
      <p:sp>
        <p:nvSpPr>
          <p:cNvPr id="4" name="下矢印 3"/>
          <p:cNvSpPr/>
          <p:nvPr/>
        </p:nvSpPr>
        <p:spPr>
          <a:xfrm>
            <a:off x="5860611" y="4129868"/>
            <a:ext cx="484632" cy="617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04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44093" y="365760"/>
            <a:ext cx="10515600" cy="6335926"/>
          </a:xfrm>
        </p:spPr>
        <p:txBody>
          <a:bodyPr>
            <a:noAutofit/>
          </a:bodyPr>
          <a:lstStyle/>
          <a:p>
            <a:pPr marL="0" indent="0">
              <a:buNone/>
            </a:pPr>
            <a:r>
              <a:rPr lang="ja-JP" altLang="en-US" sz="4400" dirty="0">
                <a:solidFill>
                  <a:srgbClr val="002060"/>
                </a:solidFill>
                <a:effectLst>
                  <a:outerShdw blurRad="38100" dist="38100" dir="2700000" algn="tl">
                    <a:srgbClr val="000000">
                      <a:alpha val="43137"/>
                    </a:srgbClr>
                  </a:outerShdw>
                </a:effectLst>
              </a:rPr>
              <a:t>高揚</a:t>
            </a:r>
            <a:r>
              <a:rPr lang="ja-JP" altLang="en-US" sz="4400" dirty="0" smtClean="0">
                <a:solidFill>
                  <a:srgbClr val="002060"/>
                </a:solidFill>
                <a:effectLst>
                  <a:outerShdw blurRad="38100" dist="38100" dir="2700000" algn="tl">
                    <a:srgbClr val="000000">
                      <a:alpha val="43137"/>
                    </a:srgbClr>
                  </a:outerShdw>
                </a:effectLst>
              </a:rPr>
              <a:t>する独立運動</a:t>
            </a:r>
            <a:endParaRPr lang="en-US" altLang="ja-JP" sz="4400" dirty="0" smtClean="0">
              <a:solidFill>
                <a:srgbClr val="002060"/>
              </a:solidFill>
              <a:effectLst>
                <a:outerShdw blurRad="38100" dist="38100" dir="2700000" algn="tl">
                  <a:srgbClr val="000000">
                    <a:alpha val="43137"/>
                  </a:srgbClr>
                </a:outerShdw>
              </a:effectLst>
            </a:endParaRPr>
          </a:p>
          <a:p>
            <a:pPr marL="0" indent="0">
              <a:buNone/>
            </a:pPr>
            <a:endParaRPr lang="en-US" altLang="ja-JP" sz="3200" dirty="0" smtClean="0"/>
          </a:p>
          <a:p>
            <a:pPr marL="0" indent="0">
              <a:buNone/>
            </a:pPr>
            <a:r>
              <a:rPr lang="en-US" altLang="ja-JP" sz="2400" dirty="0" smtClean="0"/>
              <a:t>1945</a:t>
            </a:r>
            <a:r>
              <a:rPr lang="ja-JP" altLang="en-US" sz="2400" dirty="0"/>
              <a:t>年</a:t>
            </a:r>
            <a:r>
              <a:rPr lang="en-US" altLang="ja-JP" sz="2400" dirty="0"/>
              <a:t>9</a:t>
            </a:r>
            <a:r>
              <a:rPr lang="ja-JP" altLang="en-US" sz="2400" dirty="0"/>
              <a:t>月 ヴェトナムが独立</a:t>
            </a:r>
            <a:r>
              <a:rPr lang="ja-JP" altLang="en-US" sz="2400" dirty="0" smtClean="0"/>
              <a:t>宣言</a:t>
            </a:r>
            <a:r>
              <a:rPr lang="ja-JP" altLang="en-US" sz="2400" dirty="0"/>
              <a:t>⇨</a:t>
            </a:r>
            <a:r>
              <a:rPr lang="ja-JP" altLang="en-US" sz="2400" dirty="0" smtClean="0"/>
              <a:t>翌年</a:t>
            </a:r>
            <a:r>
              <a:rPr lang="ja-JP" altLang="en-US" sz="2400" dirty="0"/>
              <a:t>からインドシナ戦争</a:t>
            </a:r>
          </a:p>
          <a:p>
            <a:pPr marL="0" indent="0">
              <a:buNone/>
            </a:pPr>
            <a:r>
              <a:rPr lang="en-US" altLang="ja-JP" sz="2400" dirty="0" smtClean="0"/>
              <a:t>1946</a:t>
            </a:r>
            <a:r>
              <a:rPr lang="ja-JP" altLang="en-US" sz="2400" dirty="0" smtClean="0"/>
              <a:t>年</a:t>
            </a:r>
            <a:r>
              <a:rPr lang="ja-JP" altLang="en-US" sz="2400" dirty="0"/>
              <a:t>　</a:t>
            </a:r>
            <a:r>
              <a:rPr lang="en-US" altLang="ja-JP" sz="2400" dirty="0" smtClean="0"/>
              <a:t>1</a:t>
            </a:r>
            <a:r>
              <a:rPr lang="ja-JP" altLang="en-US" sz="2400" dirty="0"/>
              <a:t>月 ド・ゴールが臨時政府主席を辞任</a:t>
            </a:r>
          </a:p>
          <a:p>
            <a:pPr marL="0" indent="0">
              <a:buNone/>
            </a:pPr>
            <a:r>
              <a:rPr lang="ja-JP" altLang="en-US" sz="2400" dirty="0" smtClean="0"/>
              <a:t>　  同年</a:t>
            </a:r>
            <a:r>
              <a:rPr lang="en-US" altLang="ja-JP" sz="2400" dirty="0" smtClean="0"/>
              <a:t>10</a:t>
            </a:r>
            <a:r>
              <a:rPr lang="ja-JP" altLang="en-US" sz="2400" dirty="0" smtClean="0"/>
              <a:t>月　フランス</a:t>
            </a:r>
            <a:r>
              <a:rPr lang="ja-JP" altLang="en-US" sz="2400" dirty="0"/>
              <a:t>連合が発足 </a:t>
            </a:r>
            <a:endParaRPr lang="en-US" altLang="ja-JP" sz="2400" dirty="0" smtClean="0"/>
          </a:p>
          <a:p>
            <a:pPr marL="0" indent="0">
              <a:buNone/>
            </a:pPr>
            <a:r>
              <a:rPr lang="ja-JP" altLang="en-US" sz="2400" dirty="0"/>
              <a:t>⇨</a:t>
            </a:r>
            <a:r>
              <a:rPr lang="ja-JP" altLang="en-US" sz="2400" dirty="0" smtClean="0"/>
              <a:t>自治権</a:t>
            </a:r>
            <a:r>
              <a:rPr lang="ja-JP" altLang="en-US" sz="2400" dirty="0"/>
              <a:t>の拡大は</a:t>
            </a:r>
            <a:r>
              <a:rPr lang="ja-JP" altLang="en-US" sz="2400" dirty="0" smtClean="0"/>
              <a:t>限定的</a:t>
            </a:r>
            <a:endParaRPr lang="en-US" altLang="ja-JP" sz="2400" dirty="0" smtClean="0"/>
          </a:p>
          <a:p>
            <a:pPr marL="0" indent="0">
              <a:buNone/>
            </a:pPr>
            <a:r>
              <a:rPr lang="ja-JP" altLang="en-US" sz="2400" dirty="0"/>
              <a:t>⇨</a:t>
            </a:r>
            <a:r>
              <a:rPr lang="ja-JP" altLang="en-US" sz="2400" dirty="0" smtClean="0"/>
              <a:t>各地</a:t>
            </a:r>
            <a:r>
              <a:rPr lang="ja-JP" altLang="en-US" sz="2400" dirty="0"/>
              <a:t>の植民地で独立運動が</a:t>
            </a:r>
            <a:r>
              <a:rPr lang="ja-JP" altLang="en-US" sz="2400" dirty="0" smtClean="0"/>
              <a:t>激化</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r>
              <a:rPr lang="en-US" altLang="ja-JP" sz="2400" dirty="0" smtClean="0"/>
              <a:t>1954</a:t>
            </a:r>
            <a:r>
              <a:rPr lang="ja-JP" altLang="en-US" sz="2400" dirty="0" smtClean="0"/>
              <a:t>年　　インドシナ戦争に仏敗北</a:t>
            </a:r>
            <a:r>
              <a:rPr lang="ja-JP" altLang="en-US" sz="2400" dirty="0"/>
              <a:t>　</a:t>
            </a:r>
            <a:endParaRPr lang="en-US" altLang="ja-JP" sz="2400" dirty="0" smtClean="0"/>
          </a:p>
          <a:p>
            <a:pPr marL="0" indent="0">
              <a:buNone/>
            </a:pPr>
            <a:r>
              <a:rPr lang="ja-JP" altLang="en-US" sz="2400" dirty="0" smtClean="0"/>
              <a:t>同年</a:t>
            </a:r>
            <a:r>
              <a:rPr lang="en-US" altLang="ja-JP" sz="2400" dirty="0" smtClean="0"/>
              <a:t>11</a:t>
            </a:r>
            <a:r>
              <a:rPr lang="ja-JP" altLang="en-US" sz="2400" dirty="0" smtClean="0"/>
              <a:t>月　アルジェリア戦争勃発</a:t>
            </a:r>
            <a:endParaRPr lang="en-US" altLang="ja-JP" sz="2400" dirty="0" smtClean="0"/>
          </a:p>
          <a:p>
            <a:pPr marL="0" indent="0">
              <a:buNone/>
            </a:pPr>
            <a:r>
              <a:rPr lang="en-US" altLang="ja-JP" sz="2400" dirty="0"/>
              <a:t>1956</a:t>
            </a:r>
            <a:r>
              <a:rPr lang="ja-JP" altLang="en-US" sz="2400" dirty="0" smtClean="0"/>
              <a:t>年　　チュニジア、モロッコの独立</a:t>
            </a:r>
            <a:endParaRPr lang="en-US" altLang="ja-JP" sz="2400" dirty="0" smtClean="0"/>
          </a:p>
          <a:p>
            <a:pPr marL="0" indent="0">
              <a:buNone/>
            </a:pPr>
            <a:endParaRPr lang="ja-JP" altLang="en-US" sz="2400" dirty="0"/>
          </a:p>
          <a:p>
            <a:pPr marL="0" indent="0">
              <a:buNone/>
            </a:pPr>
            <a:endParaRPr lang="en-US" altLang="ja-JP" sz="3200" dirty="0" smtClean="0"/>
          </a:p>
        </p:txBody>
      </p:sp>
      <p:sp>
        <p:nvSpPr>
          <p:cNvPr id="4" name="角丸四角形 3"/>
          <p:cNvSpPr/>
          <p:nvPr/>
        </p:nvSpPr>
        <p:spPr>
          <a:xfrm>
            <a:off x="6696501" y="2524837"/>
            <a:ext cx="4003343" cy="14876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t>ブラザヴィル会議で生まれた希望の崩壊</a:t>
            </a:r>
            <a:endParaRPr kumimoji="1" lang="ja-JP" altLang="en-US" sz="2400" dirty="0"/>
          </a:p>
        </p:txBody>
      </p:sp>
      <p:sp>
        <p:nvSpPr>
          <p:cNvPr id="5" name="下矢印 4"/>
          <p:cNvSpPr/>
          <p:nvPr/>
        </p:nvSpPr>
        <p:spPr>
          <a:xfrm>
            <a:off x="4656024" y="4128265"/>
            <a:ext cx="48463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68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5399</TotalTime>
  <Words>1191</Words>
  <Application>Microsoft Office PowerPoint</Application>
  <PresentationFormat>ワイド画面</PresentationFormat>
  <Paragraphs>189</Paragraphs>
  <Slides>27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Calibri</vt:lpstr>
      <vt:lpstr>Calibri Light</vt:lpstr>
      <vt:lpstr>Times New Roman</vt:lpstr>
      <vt:lpstr>Wingdings 2</vt:lpstr>
      <vt:lpstr>HDOfficeLightV0</vt:lpstr>
      <vt:lpstr>アルベール・カミュのアルジェリア、 そして日本 </vt:lpstr>
      <vt:lpstr>アルベール・カミュ （1913-60） </vt:lpstr>
      <vt:lpstr>アルベール・カミュ （1913-60） </vt:lpstr>
      <vt:lpstr>1930年代のアルジェリア </vt:lpstr>
      <vt:lpstr>アルベール・カミュ （1913-60） </vt:lpstr>
      <vt:lpstr>PowerPoint プレゼンテーション</vt:lpstr>
      <vt:lpstr>PowerPoint プレゼンテーション</vt:lpstr>
      <vt:lpstr>PowerPoint プレゼンテーション</vt:lpstr>
      <vt:lpstr>PowerPoint プレゼンテーション</vt:lpstr>
      <vt:lpstr>被植民者による文学の台頭</vt:lpstr>
      <vt:lpstr>PowerPoint プレゼンテーション</vt:lpstr>
      <vt:lpstr>アルベール・カミュ （1913-60） </vt:lpstr>
      <vt:lpstr>アルベール・カミュ （1913-60） </vt:lpstr>
      <vt:lpstr>アルベール・カミュ （1913-60） </vt:lpstr>
      <vt:lpstr>アルベール・カミュ （1913-60） </vt:lpstr>
      <vt:lpstr>アルジェリアの独立</vt:lpstr>
      <vt:lpstr>カミュの死に際し、インタビューに答えるムールード・フェラウン</vt:lpstr>
      <vt:lpstr>戦後日本とアルジェリア戦争</vt:lpstr>
      <vt:lpstr>戦後日本とアルジェリア戦争</vt:lpstr>
      <vt:lpstr>戦後日本とアルジェリア戦争</vt:lpstr>
      <vt:lpstr>戦後日本とアルジェリア戦争</vt:lpstr>
      <vt:lpstr>アルジェリア戦争に関する著作・翻訳</vt:lpstr>
      <vt:lpstr>アルジェリア戦争を題材に取り入れた小説</vt:lpstr>
      <vt:lpstr>日本におけるカミュの受容　1.最先端の作家として</vt:lpstr>
      <vt:lpstr>日本におけるカミュの受容　2.サルトルの敵役として</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アルベール・カミュのアルジェリア</dc:title>
  <dc:creator>IBARAGI Hirofumi</dc:creator>
  <cp:lastModifiedBy>IBARAGI Hirofumi</cp:lastModifiedBy>
  <cp:revision>55</cp:revision>
  <dcterms:created xsi:type="dcterms:W3CDTF">2018-10-04T21:03:04Z</dcterms:created>
  <dcterms:modified xsi:type="dcterms:W3CDTF">2021-10-29T05:37:03Z</dcterms:modified>
</cp:coreProperties>
</file>